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quickStyle1.xml" ContentType="application/vnd.openxmlformats-officedocument.drawingml.diagramStyl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56" r:id="rId3"/>
    <p:sldId id="262" r:id="rId4"/>
    <p:sldId id="257" r:id="rId5"/>
    <p:sldId id="263" r:id="rId6"/>
    <p:sldId id="259" r:id="rId7"/>
    <p:sldId id="264" r:id="rId8"/>
    <p:sldId id="265" r:id="rId9"/>
    <p:sldId id="266" r:id="rId10"/>
    <p:sldId id="258" r:id="rId11"/>
    <p:sldId id="268" r:id="rId12"/>
    <p:sldId id="269" r:id="rId13"/>
    <p:sldId id="270" r:id="rId14"/>
    <p:sldId id="271" r:id="rId15"/>
    <p:sldId id="267"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72" r:id="rId32"/>
    <p:sldId id="288" r:id="rId33"/>
    <p:sldId id="290" r:id="rId34"/>
    <p:sldId id="289" r:id="rId35"/>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8B32CC2-49A4-4CC8-A7EB-6B30C502BAA3}">
          <p14:sldIdLst>
            <p14:sldId id="260"/>
            <p14:sldId id="256"/>
            <p14:sldId id="262"/>
            <p14:sldId id="257"/>
            <p14:sldId id="263"/>
            <p14:sldId id="259"/>
            <p14:sldId id="264"/>
            <p14:sldId id="265"/>
            <p14:sldId id="266"/>
            <p14:sldId id="258"/>
            <p14:sldId id="268"/>
            <p14:sldId id="269"/>
            <p14:sldId id="270"/>
            <p14:sldId id="271"/>
            <p14:sldId id="267"/>
            <p14:sldId id="273"/>
            <p14:sldId id="274"/>
            <p14:sldId id="275"/>
          </p14:sldIdLst>
        </p14:section>
        <p14:section name="Untitled Section" id="{C329658C-70BC-4E07-A3E5-80F7E91BCBCE}">
          <p14:sldIdLst>
            <p14:sldId id="276"/>
            <p14:sldId id="277"/>
            <p14:sldId id="278"/>
            <p14:sldId id="279"/>
            <p14:sldId id="280"/>
            <p14:sldId id="281"/>
            <p14:sldId id="282"/>
            <p14:sldId id="283"/>
            <p14:sldId id="284"/>
            <p14:sldId id="285"/>
            <p14:sldId id="286"/>
            <p14:sldId id="287"/>
            <p14:sldId id="272"/>
            <p14:sldId id="288"/>
            <p14:sldId id="290"/>
            <p14:sldId id="289"/>
          </p14:sldIdLst>
        </p14:section>
      </p14:sectionLst>
    </p:ext>
    <p:ext uri="{EFAFB233-063F-42B5-8137-9DF3F51BA10A}">
      <p15:sldGuideLst xmlns:p15="http://schemas.microsoft.com/office/powerpoint/2012/main">
        <p15:guide id="1" orient="horz" pos="2424" userDrawn="1">
          <p15:clr>
            <a:srgbClr val="A4A3A4"/>
          </p15:clr>
        </p15:guide>
        <p15:guide id="2" pos="3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66" d="100"/>
          <a:sy n="66" d="100"/>
        </p:scale>
        <p:origin x="1694" y="53"/>
      </p:cViewPr>
      <p:guideLst>
        <p:guide orient="horz" pos="2424"/>
        <p:guide pos="31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877B3F-EE7F-4B08-9B32-D1BDF2FB35F6}" type="doc">
      <dgm:prSet loTypeId="urn:microsoft.com/office/officeart/2009/layout/CircleArrowProcess" loCatId="cycle" qsTypeId="urn:microsoft.com/office/officeart/2005/8/quickstyle/simple1" qsCatId="simple" csTypeId="urn:microsoft.com/office/officeart/2005/8/colors/accent4_3" csCatId="accent4" phldr="1"/>
      <dgm:spPr/>
      <dgm:t>
        <a:bodyPr/>
        <a:lstStyle/>
        <a:p>
          <a:endParaRPr lang="en-US"/>
        </a:p>
      </dgm:t>
    </dgm:pt>
    <dgm:pt modelId="{D7CE6855-805B-4B29-853A-502362E046A8}">
      <dgm:prSet phldrT="[Text]" custT="1"/>
      <dgm:spPr/>
      <dgm:t>
        <a:bodyPr/>
        <a:lstStyle/>
        <a:p>
          <a:pPr>
            <a:spcAft>
              <a:spcPts val="0"/>
            </a:spcAft>
          </a:pPr>
          <a:r>
            <a:rPr lang="en-US" sz="1800" b="1" dirty="0">
              <a:latin typeface="Poppins" panose="00000500000000000000" pitchFamily="2" charset="0"/>
              <a:cs typeface="Poppins" panose="00000500000000000000" pitchFamily="2" charset="0"/>
            </a:rPr>
            <a:t>1. </a:t>
          </a:r>
          <a:r>
            <a:rPr lang="en-US" sz="1800" dirty="0">
              <a:latin typeface="Poppins" panose="00000500000000000000" pitchFamily="2" charset="0"/>
              <a:cs typeface="Poppins" panose="00000500000000000000" pitchFamily="2" charset="0"/>
            </a:rPr>
            <a:t>Deal with</a:t>
          </a:r>
        </a:p>
        <a:p>
          <a:pPr>
            <a:spcAft>
              <a:spcPts val="0"/>
            </a:spcAft>
          </a:pPr>
          <a:r>
            <a:rPr lang="en-US" sz="1800" dirty="0">
              <a:latin typeface="Poppins" panose="00000500000000000000" pitchFamily="2" charset="0"/>
              <a:cs typeface="Poppins" panose="00000500000000000000" pitchFamily="2" charset="0"/>
            </a:rPr>
            <a:t>Emotions</a:t>
          </a:r>
        </a:p>
      </dgm:t>
    </dgm:pt>
    <dgm:pt modelId="{E9A7116A-286A-4A91-9F44-E2D4C447688A}" type="parTrans" cxnId="{BCAE07C3-0107-4CC9-AC45-C54AA9A74817}">
      <dgm:prSet/>
      <dgm:spPr/>
      <dgm:t>
        <a:bodyPr/>
        <a:lstStyle/>
        <a:p>
          <a:endParaRPr lang="en-US"/>
        </a:p>
      </dgm:t>
    </dgm:pt>
    <dgm:pt modelId="{3D57D286-F0D8-4634-937A-E767C06AE91B}" type="sibTrans" cxnId="{BCAE07C3-0107-4CC9-AC45-C54AA9A74817}">
      <dgm:prSet/>
      <dgm:spPr/>
      <dgm:t>
        <a:bodyPr/>
        <a:lstStyle/>
        <a:p>
          <a:endParaRPr lang="en-US"/>
        </a:p>
      </dgm:t>
    </dgm:pt>
    <dgm:pt modelId="{8788B136-86A4-4E6D-AE02-45A531429EFA}">
      <dgm:prSet phldrT="[Text]" custT="1"/>
      <dgm:spPr/>
      <dgm:t>
        <a:bodyPr/>
        <a:lstStyle/>
        <a:p>
          <a:pPr>
            <a:spcAft>
              <a:spcPts val="0"/>
            </a:spcAft>
          </a:pPr>
          <a:r>
            <a:rPr lang="en-US" sz="1800" b="1" dirty="0">
              <a:latin typeface="Poppins" panose="00000500000000000000" pitchFamily="2" charset="0"/>
              <a:cs typeface="Poppins" panose="00000500000000000000" pitchFamily="2" charset="0"/>
            </a:rPr>
            <a:t>2. </a:t>
          </a:r>
          <a:r>
            <a:rPr lang="en-US" sz="1800" dirty="0">
              <a:latin typeface="Poppins" panose="00000500000000000000" pitchFamily="2" charset="0"/>
              <a:cs typeface="Poppins" panose="00000500000000000000" pitchFamily="2" charset="0"/>
            </a:rPr>
            <a:t>Identify</a:t>
          </a:r>
        </a:p>
        <a:p>
          <a:pPr>
            <a:spcAft>
              <a:spcPts val="0"/>
            </a:spcAft>
          </a:pPr>
          <a:r>
            <a:rPr lang="en-US" sz="1800" dirty="0">
              <a:latin typeface="Poppins" panose="00000500000000000000" pitchFamily="2" charset="0"/>
              <a:cs typeface="Poppins" panose="00000500000000000000" pitchFamily="2" charset="0"/>
            </a:rPr>
            <a:t>the Issue</a:t>
          </a:r>
        </a:p>
      </dgm:t>
    </dgm:pt>
    <dgm:pt modelId="{95A5EDF2-DC58-4336-B157-B230E6E56AC4}" type="parTrans" cxnId="{BC4782DF-E7A4-4A9B-B041-A3761D39BC49}">
      <dgm:prSet/>
      <dgm:spPr/>
      <dgm:t>
        <a:bodyPr/>
        <a:lstStyle/>
        <a:p>
          <a:endParaRPr lang="en-US"/>
        </a:p>
      </dgm:t>
    </dgm:pt>
    <dgm:pt modelId="{0787AA0F-A707-4CB0-8577-32A04BADA0FE}" type="sibTrans" cxnId="{BC4782DF-E7A4-4A9B-B041-A3761D39BC49}">
      <dgm:prSet/>
      <dgm:spPr/>
      <dgm:t>
        <a:bodyPr/>
        <a:lstStyle/>
        <a:p>
          <a:endParaRPr lang="en-US"/>
        </a:p>
      </dgm:t>
    </dgm:pt>
    <dgm:pt modelId="{BFF3CB1B-90A7-4554-B876-E23D1CF7FBBC}">
      <dgm:prSet phldrT="[Text]" custT="1"/>
      <dgm:spPr/>
      <dgm:t>
        <a:bodyPr/>
        <a:lstStyle/>
        <a:p>
          <a:pPr>
            <a:spcAft>
              <a:spcPts val="0"/>
            </a:spcAft>
          </a:pPr>
          <a:r>
            <a:rPr lang="en-US" sz="1800" b="1" dirty="0">
              <a:latin typeface="Poppins" panose="00000500000000000000" pitchFamily="2" charset="0"/>
              <a:cs typeface="Poppins" panose="00000500000000000000" pitchFamily="2" charset="0"/>
            </a:rPr>
            <a:t>3. </a:t>
          </a:r>
          <a:r>
            <a:rPr lang="en-US" sz="1800" dirty="0">
              <a:latin typeface="Poppins" panose="00000500000000000000" pitchFamily="2" charset="0"/>
              <a:cs typeface="Poppins" panose="00000500000000000000" pitchFamily="2" charset="0"/>
            </a:rPr>
            <a:t>Conflict</a:t>
          </a:r>
        </a:p>
        <a:p>
          <a:pPr>
            <a:spcAft>
              <a:spcPts val="0"/>
            </a:spcAft>
          </a:pPr>
          <a:r>
            <a:rPr lang="en-US" sz="1800" dirty="0">
              <a:latin typeface="Poppins" panose="00000500000000000000" pitchFamily="2" charset="0"/>
              <a:cs typeface="Poppins" panose="00000500000000000000" pitchFamily="2" charset="0"/>
            </a:rPr>
            <a:t>Resolution</a:t>
          </a:r>
        </a:p>
      </dgm:t>
    </dgm:pt>
    <dgm:pt modelId="{9A3B247F-95A8-4E46-8366-68242E209135}" type="parTrans" cxnId="{09F368D9-70B5-4ED9-9D0B-461B4FE9C05C}">
      <dgm:prSet/>
      <dgm:spPr/>
      <dgm:t>
        <a:bodyPr/>
        <a:lstStyle/>
        <a:p>
          <a:endParaRPr lang="en-US"/>
        </a:p>
      </dgm:t>
    </dgm:pt>
    <dgm:pt modelId="{61F62457-CDB8-4794-97B1-64750D41AB92}" type="sibTrans" cxnId="{09F368D9-70B5-4ED9-9D0B-461B4FE9C05C}">
      <dgm:prSet/>
      <dgm:spPr/>
      <dgm:t>
        <a:bodyPr/>
        <a:lstStyle/>
        <a:p>
          <a:endParaRPr lang="en-US"/>
        </a:p>
      </dgm:t>
    </dgm:pt>
    <dgm:pt modelId="{0903FB4F-C5A0-43BB-BB16-10E29A161A64}" type="pres">
      <dgm:prSet presAssocID="{80877B3F-EE7F-4B08-9B32-D1BDF2FB35F6}" presName="Name0" presStyleCnt="0">
        <dgm:presLayoutVars>
          <dgm:chMax val="7"/>
          <dgm:chPref val="7"/>
          <dgm:dir/>
          <dgm:animLvl val="lvl"/>
        </dgm:presLayoutVars>
      </dgm:prSet>
      <dgm:spPr/>
    </dgm:pt>
    <dgm:pt modelId="{1EE04EB1-D79D-4657-82AA-2B10EC4FB650}" type="pres">
      <dgm:prSet presAssocID="{D7CE6855-805B-4B29-853A-502362E046A8}" presName="Accent1" presStyleCnt="0"/>
      <dgm:spPr/>
    </dgm:pt>
    <dgm:pt modelId="{20757748-4B53-4208-AA1C-F5E6213A9220}" type="pres">
      <dgm:prSet presAssocID="{D7CE6855-805B-4B29-853A-502362E046A8}" presName="Accent" presStyleLbl="node1" presStyleIdx="0" presStyleCnt="3"/>
      <dgm:spPr/>
    </dgm:pt>
    <dgm:pt modelId="{7565411A-665A-44FF-8634-C118A7FC3D81}" type="pres">
      <dgm:prSet presAssocID="{D7CE6855-805B-4B29-853A-502362E046A8}" presName="Parent1" presStyleLbl="revTx" presStyleIdx="0" presStyleCnt="3">
        <dgm:presLayoutVars>
          <dgm:chMax val="1"/>
          <dgm:chPref val="1"/>
          <dgm:bulletEnabled val="1"/>
        </dgm:presLayoutVars>
      </dgm:prSet>
      <dgm:spPr/>
    </dgm:pt>
    <dgm:pt modelId="{CC6CD681-2410-42E2-848B-C40D99CAB90E}" type="pres">
      <dgm:prSet presAssocID="{8788B136-86A4-4E6D-AE02-45A531429EFA}" presName="Accent2" presStyleCnt="0"/>
      <dgm:spPr/>
    </dgm:pt>
    <dgm:pt modelId="{F106E1A6-EA11-4FC5-9F45-DBF8A1EAEB94}" type="pres">
      <dgm:prSet presAssocID="{8788B136-86A4-4E6D-AE02-45A531429EFA}" presName="Accent" presStyleLbl="node1" presStyleIdx="1" presStyleCnt="3"/>
      <dgm:spPr/>
    </dgm:pt>
    <dgm:pt modelId="{79C56B13-B082-4C96-81C8-B22377E9155D}" type="pres">
      <dgm:prSet presAssocID="{8788B136-86A4-4E6D-AE02-45A531429EFA}" presName="Parent2" presStyleLbl="revTx" presStyleIdx="1" presStyleCnt="3">
        <dgm:presLayoutVars>
          <dgm:chMax val="1"/>
          <dgm:chPref val="1"/>
          <dgm:bulletEnabled val="1"/>
        </dgm:presLayoutVars>
      </dgm:prSet>
      <dgm:spPr/>
    </dgm:pt>
    <dgm:pt modelId="{414112EC-CBEF-4114-BB60-DDCA4CE4C22A}" type="pres">
      <dgm:prSet presAssocID="{BFF3CB1B-90A7-4554-B876-E23D1CF7FBBC}" presName="Accent3" presStyleCnt="0"/>
      <dgm:spPr/>
    </dgm:pt>
    <dgm:pt modelId="{237BE041-49FE-4C3C-8949-0E55191886AD}" type="pres">
      <dgm:prSet presAssocID="{BFF3CB1B-90A7-4554-B876-E23D1CF7FBBC}" presName="Accent" presStyleLbl="node1" presStyleIdx="2" presStyleCnt="3"/>
      <dgm:spPr/>
    </dgm:pt>
    <dgm:pt modelId="{94457666-402F-4CC2-9B06-DEB22D943D61}" type="pres">
      <dgm:prSet presAssocID="{BFF3CB1B-90A7-4554-B876-E23D1CF7FBBC}" presName="Parent3" presStyleLbl="revTx" presStyleIdx="2" presStyleCnt="3">
        <dgm:presLayoutVars>
          <dgm:chMax val="1"/>
          <dgm:chPref val="1"/>
          <dgm:bulletEnabled val="1"/>
        </dgm:presLayoutVars>
      </dgm:prSet>
      <dgm:spPr/>
    </dgm:pt>
  </dgm:ptLst>
  <dgm:cxnLst>
    <dgm:cxn modelId="{D6799001-0B83-4E32-8532-FFC8A5539450}" type="presOf" srcId="{D7CE6855-805B-4B29-853A-502362E046A8}" destId="{7565411A-665A-44FF-8634-C118A7FC3D81}" srcOrd="0" destOrd="0" presId="urn:microsoft.com/office/officeart/2009/layout/CircleArrowProcess"/>
    <dgm:cxn modelId="{B8F9AA05-A013-4AC3-B61B-48E76EAEC554}" type="presOf" srcId="{BFF3CB1B-90A7-4554-B876-E23D1CF7FBBC}" destId="{94457666-402F-4CC2-9B06-DEB22D943D61}" srcOrd="0" destOrd="0" presId="urn:microsoft.com/office/officeart/2009/layout/CircleArrowProcess"/>
    <dgm:cxn modelId="{E71D4443-A9BA-488D-B76F-1F78F0380DC3}" type="presOf" srcId="{8788B136-86A4-4E6D-AE02-45A531429EFA}" destId="{79C56B13-B082-4C96-81C8-B22377E9155D}" srcOrd="0" destOrd="0" presId="urn:microsoft.com/office/officeart/2009/layout/CircleArrowProcess"/>
    <dgm:cxn modelId="{BCAE07C3-0107-4CC9-AC45-C54AA9A74817}" srcId="{80877B3F-EE7F-4B08-9B32-D1BDF2FB35F6}" destId="{D7CE6855-805B-4B29-853A-502362E046A8}" srcOrd="0" destOrd="0" parTransId="{E9A7116A-286A-4A91-9F44-E2D4C447688A}" sibTransId="{3D57D286-F0D8-4634-937A-E767C06AE91B}"/>
    <dgm:cxn modelId="{09F368D9-70B5-4ED9-9D0B-461B4FE9C05C}" srcId="{80877B3F-EE7F-4B08-9B32-D1BDF2FB35F6}" destId="{BFF3CB1B-90A7-4554-B876-E23D1CF7FBBC}" srcOrd="2" destOrd="0" parTransId="{9A3B247F-95A8-4E46-8366-68242E209135}" sibTransId="{61F62457-CDB8-4794-97B1-64750D41AB92}"/>
    <dgm:cxn modelId="{BC4782DF-E7A4-4A9B-B041-A3761D39BC49}" srcId="{80877B3F-EE7F-4B08-9B32-D1BDF2FB35F6}" destId="{8788B136-86A4-4E6D-AE02-45A531429EFA}" srcOrd="1" destOrd="0" parTransId="{95A5EDF2-DC58-4336-B157-B230E6E56AC4}" sibTransId="{0787AA0F-A707-4CB0-8577-32A04BADA0FE}"/>
    <dgm:cxn modelId="{EB5508EA-E2F2-4FAA-BD15-A336E3ADA920}" type="presOf" srcId="{80877B3F-EE7F-4B08-9B32-D1BDF2FB35F6}" destId="{0903FB4F-C5A0-43BB-BB16-10E29A161A64}" srcOrd="0" destOrd="0" presId="urn:microsoft.com/office/officeart/2009/layout/CircleArrowProcess"/>
    <dgm:cxn modelId="{1D720D89-6549-40B3-8574-FDE024BC8AD0}" type="presParOf" srcId="{0903FB4F-C5A0-43BB-BB16-10E29A161A64}" destId="{1EE04EB1-D79D-4657-82AA-2B10EC4FB650}" srcOrd="0" destOrd="0" presId="urn:microsoft.com/office/officeart/2009/layout/CircleArrowProcess"/>
    <dgm:cxn modelId="{2DE0165C-8797-4C40-A846-60AF8743D678}" type="presParOf" srcId="{1EE04EB1-D79D-4657-82AA-2B10EC4FB650}" destId="{20757748-4B53-4208-AA1C-F5E6213A9220}" srcOrd="0" destOrd="0" presId="urn:microsoft.com/office/officeart/2009/layout/CircleArrowProcess"/>
    <dgm:cxn modelId="{1C6065E1-4AAD-4C26-BD9B-2D575DEFAA86}" type="presParOf" srcId="{0903FB4F-C5A0-43BB-BB16-10E29A161A64}" destId="{7565411A-665A-44FF-8634-C118A7FC3D81}" srcOrd="1" destOrd="0" presId="urn:microsoft.com/office/officeart/2009/layout/CircleArrowProcess"/>
    <dgm:cxn modelId="{C5CE2EA5-7D7F-428F-B97D-14077BCF9A2B}" type="presParOf" srcId="{0903FB4F-C5A0-43BB-BB16-10E29A161A64}" destId="{CC6CD681-2410-42E2-848B-C40D99CAB90E}" srcOrd="2" destOrd="0" presId="urn:microsoft.com/office/officeart/2009/layout/CircleArrowProcess"/>
    <dgm:cxn modelId="{CC31D790-916A-490C-B293-1DA5FDF475E5}" type="presParOf" srcId="{CC6CD681-2410-42E2-848B-C40D99CAB90E}" destId="{F106E1A6-EA11-4FC5-9F45-DBF8A1EAEB94}" srcOrd="0" destOrd="0" presId="urn:microsoft.com/office/officeart/2009/layout/CircleArrowProcess"/>
    <dgm:cxn modelId="{65796B63-837A-48E8-BAA4-1FC4ECCF7497}" type="presParOf" srcId="{0903FB4F-C5A0-43BB-BB16-10E29A161A64}" destId="{79C56B13-B082-4C96-81C8-B22377E9155D}" srcOrd="3" destOrd="0" presId="urn:microsoft.com/office/officeart/2009/layout/CircleArrowProcess"/>
    <dgm:cxn modelId="{B894EE73-85F9-401F-82F7-5983AE53A3EE}" type="presParOf" srcId="{0903FB4F-C5A0-43BB-BB16-10E29A161A64}" destId="{414112EC-CBEF-4114-BB60-DDCA4CE4C22A}" srcOrd="4" destOrd="0" presId="urn:microsoft.com/office/officeart/2009/layout/CircleArrowProcess"/>
    <dgm:cxn modelId="{F5AC946A-2280-48D3-9B10-4F43EE24D2AA}" type="presParOf" srcId="{414112EC-CBEF-4114-BB60-DDCA4CE4C22A}" destId="{237BE041-49FE-4C3C-8949-0E55191886AD}" srcOrd="0" destOrd="0" presId="urn:microsoft.com/office/officeart/2009/layout/CircleArrowProcess"/>
    <dgm:cxn modelId="{B7E3EF35-6208-4D42-9708-6A9F44518958}" type="presParOf" srcId="{0903FB4F-C5A0-43BB-BB16-10E29A161A64}" destId="{94457666-402F-4CC2-9B06-DEB22D943D61}"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6BBAF9-83F0-459A-A7C9-E7D592BBA5E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D01CFE87-1511-4283-94B5-873A32D89967}">
      <dgm:prSet phldrT="[Text]" custT="1"/>
      <dgm:spPr>
        <a:solidFill>
          <a:schemeClr val="tx2">
            <a:lumMod val="75000"/>
            <a:lumOff val="25000"/>
          </a:schemeClr>
        </a:solidFill>
      </dgm:spPr>
      <dgm:t>
        <a:bodyPr/>
        <a:lstStyle/>
        <a:p>
          <a:r>
            <a:rPr lang="en-US" sz="1800" dirty="0">
              <a:latin typeface="Arial Black" panose="020B0A04020102020204" pitchFamily="34" charset="0"/>
            </a:rPr>
            <a:t>Avoidance</a:t>
          </a:r>
        </a:p>
      </dgm:t>
    </dgm:pt>
    <dgm:pt modelId="{AE60533F-C6EA-42E1-8222-A8F935F4B5B4}" type="parTrans" cxnId="{02B0B87D-4F9D-498A-828D-24B162240A68}">
      <dgm:prSet/>
      <dgm:spPr/>
      <dgm:t>
        <a:bodyPr/>
        <a:lstStyle/>
        <a:p>
          <a:endParaRPr lang="en-US"/>
        </a:p>
      </dgm:t>
    </dgm:pt>
    <dgm:pt modelId="{0C23CCF3-AE80-4B5B-95C5-B9BCFFF60723}" type="sibTrans" cxnId="{02B0B87D-4F9D-498A-828D-24B162240A68}">
      <dgm:prSet/>
      <dgm:spPr/>
      <dgm:t>
        <a:bodyPr/>
        <a:lstStyle/>
        <a:p>
          <a:endParaRPr lang="en-US"/>
        </a:p>
      </dgm:t>
    </dgm:pt>
    <dgm:pt modelId="{941B4BE9-BB1A-434B-A79A-C90146F0B462}">
      <dgm:prSet phldrT="[Text]" custT="1"/>
      <dgm:spPr>
        <a:solidFill>
          <a:schemeClr val="tx2">
            <a:lumMod val="75000"/>
            <a:lumOff val="25000"/>
          </a:schemeClr>
        </a:solidFill>
      </dgm:spPr>
      <dgm:t>
        <a:bodyPr/>
        <a:lstStyle/>
        <a:p>
          <a:r>
            <a:rPr lang="en-US" sz="1800" dirty="0">
              <a:latin typeface="Arial Black" panose="020B0A04020102020204" pitchFamily="34" charset="0"/>
            </a:rPr>
            <a:t>Competing</a:t>
          </a:r>
        </a:p>
      </dgm:t>
    </dgm:pt>
    <dgm:pt modelId="{06155387-013E-45DF-86B6-954B7D013A0E}" type="parTrans" cxnId="{11DB9442-DDEF-4DF0-B1DF-3ECFCF71D735}">
      <dgm:prSet/>
      <dgm:spPr/>
      <dgm:t>
        <a:bodyPr/>
        <a:lstStyle/>
        <a:p>
          <a:endParaRPr lang="en-US"/>
        </a:p>
      </dgm:t>
    </dgm:pt>
    <dgm:pt modelId="{3C9F3683-5E89-4B83-BB1F-9EF509C7E486}" type="sibTrans" cxnId="{11DB9442-DDEF-4DF0-B1DF-3ECFCF71D735}">
      <dgm:prSet/>
      <dgm:spPr/>
      <dgm:t>
        <a:bodyPr/>
        <a:lstStyle/>
        <a:p>
          <a:endParaRPr lang="en-US"/>
        </a:p>
      </dgm:t>
    </dgm:pt>
    <dgm:pt modelId="{3FE2888E-ECA5-4FDB-A7A6-A452368F6016}">
      <dgm:prSet phldrT="[Text]" custT="1"/>
      <dgm:spPr>
        <a:solidFill>
          <a:schemeClr val="tx2">
            <a:lumMod val="75000"/>
            <a:lumOff val="25000"/>
          </a:schemeClr>
        </a:solidFill>
      </dgm:spPr>
      <dgm:t>
        <a:bodyPr/>
        <a:lstStyle/>
        <a:p>
          <a:r>
            <a:rPr lang="en-US" sz="1800" dirty="0">
              <a:latin typeface="Arial Black" panose="020B0A04020102020204" pitchFamily="34" charset="0"/>
            </a:rPr>
            <a:t>Compromise</a:t>
          </a:r>
        </a:p>
      </dgm:t>
    </dgm:pt>
    <dgm:pt modelId="{4E51DC88-1C2B-4D26-94B9-AE06CAAD251D}" type="parTrans" cxnId="{9D8C2422-7B5E-4203-B5C6-43E805C5B8D3}">
      <dgm:prSet/>
      <dgm:spPr/>
      <dgm:t>
        <a:bodyPr/>
        <a:lstStyle/>
        <a:p>
          <a:endParaRPr lang="en-US"/>
        </a:p>
      </dgm:t>
    </dgm:pt>
    <dgm:pt modelId="{EA2DF301-FD8F-4B37-8AB9-38AC60464018}" type="sibTrans" cxnId="{9D8C2422-7B5E-4203-B5C6-43E805C5B8D3}">
      <dgm:prSet/>
      <dgm:spPr/>
      <dgm:t>
        <a:bodyPr/>
        <a:lstStyle/>
        <a:p>
          <a:endParaRPr lang="en-US"/>
        </a:p>
      </dgm:t>
    </dgm:pt>
    <dgm:pt modelId="{020E7EE3-5E88-4342-AF49-DEFBF7B61A77}">
      <dgm:prSet phldrT="[Text]" custT="1"/>
      <dgm:spPr>
        <a:solidFill>
          <a:schemeClr val="tx2">
            <a:lumMod val="75000"/>
            <a:lumOff val="25000"/>
          </a:schemeClr>
        </a:solidFill>
      </dgm:spPr>
      <dgm:t>
        <a:bodyPr/>
        <a:lstStyle/>
        <a:p>
          <a:r>
            <a:rPr lang="en-US" sz="1800" dirty="0" err="1">
              <a:latin typeface="Arial Black" panose="020B0A04020102020204" pitchFamily="34" charset="0"/>
            </a:rPr>
            <a:t>Accomodation</a:t>
          </a:r>
          <a:endParaRPr lang="en-US" sz="1800" dirty="0">
            <a:latin typeface="Arial Black" panose="020B0A04020102020204" pitchFamily="34" charset="0"/>
          </a:endParaRPr>
        </a:p>
      </dgm:t>
    </dgm:pt>
    <dgm:pt modelId="{8C9FC600-9C88-4868-B77D-A02FAC58FE58}" type="parTrans" cxnId="{566A94EA-7A82-4C43-B89C-3C3BBFE9B871}">
      <dgm:prSet/>
      <dgm:spPr/>
      <dgm:t>
        <a:bodyPr/>
        <a:lstStyle/>
        <a:p>
          <a:endParaRPr lang="en-US"/>
        </a:p>
      </dgm:t>
    </dgm:pt>
    <dgm:pt modelId="{4B50F5CD-2B73-434A-806B-3972742C469F}" type="sibTrans" cxnId="{566A94EA-7A82-4C43-B89C-3C3BBFE9B871}">
      <dgm:prSet/>
      <dgm:spPr/>
      <dgm:t>
        <a:bodyPr/>
        <a:lstStyle/>
        <a:p>
          <a:endParaRPr lang="en-US"/>
        </a:p>
      </dgm:t>
    </dgm:pt>
    <dgm:pt modelId="{18225E75-AFF9-4F0D-844D-34CA3755C9B4}">
      <dgm:prSet phldrT="[Text]" custT="1"/>
      <dgm:spPr>
        <a:solidFill>
          <a:schemeClr val="tx2">
            <a:lumMod val="75000"/>
            <a:lumOff val="25000"/>
          </a:schemeClr>
        </a:solidFill>
      </dgm:spPr>
      <dgm:t>
        <a:bodyPr/>
        <a:lstStyle/>
        <a:p>
          <a:r>
            <a:rPr lang="en-US" sz="1800" dirty="0">
              <a:latin typeface="Arial Black" panose="020B0A04020102020204" pitchFamily="34" charset="0"/>
            </a:rPr>
            <a:t>Collaboration</a:t>
          </a:r>
        </a:p>
      </dgm:t>
    </dgm:pt>
    <dgm:pt modelId="{7F34FD9C-E647-4E6A-870E-DD2315989DBE}" type="parTrans" cxnId="{9C6E89C2-F021-4EAD-8B36-2570F4C2FEE6}">
      <dgm:prSet/>
      <dgm:spPr/>
      <dgm:t>
        <a:bodyPr/>
        <a:lstStyle/>
        <a:p>
          <a:endParaRPr lang="en-US"/>
        </a:p>
      </dgm:t>
    </dgm:pt>
    <dgm:pt modelId="{1050989A-1045-4931-AC89-DBFA6D911FEE}" type="sibTrans" cxnId="{9C6E89C2-F021-4EAD-8B36-2570F4C2FEE6}">
      <dgm:prSet/>
      <dgm:spPr/>
      <dgm:t>
        <a:bodyPr/>
        <a:lstStyle/>
        <a:p>
          <a:endParaRPr lang="en-US"/>
        </a:p>
      </dgm:t>
    </dgm:pt>
    <dgm:pt modelId="{B1442911-8BF7-48CE-8657-4078749EFA55}" type="pres">
      <dgm:prSet presAssocID="{4E6BBAF9-83F0-459A-A7C9-E7D592BBA5E7}" presName="Name0" presStyleCnt="0">
        <dgm:presLayoutVars>
          <dgm:dir/>
          <dgm:resizeHandles val="exact"/>
        </dgm:presLayoutVars>
      </dgm:prSet>
      <dgm:spPr/>
    </dgm:pt>
    <dgm:pt modelId="{B45168CC-BB93-4B72-A7DF-D3597193700D}" type="pres">
      <dgm:prSet presAssocID="{4E6BBAF9-83F0-459A-A7C9-E7D592BBA5E7}" presName="cycle" presStyleCnt="0"/>
      <dgm:spPr/>
    </dgm:pt>
    <dgm:pt modelId="{3DDD6CAD-F936-41BA-9A5F-A03419ADA8AE}" type="pres">
      <dgm:prSet presAssocID="{D01CFE87-1511-4283-94B5-873A32D89967}" presName="nodeFirstNode" presStyleLbl="node1" presStyleIdx="0" presStyleCnt="5">
        <dgm:presLayoutVars>
          <dgm:bulletEnabled val="1"/>
        </dgm:presLayoutVars>
      </dgm:prSet>
      <dgm:spPr/>
    </dgm:pt>
    <dgm:pt modelId="{5C5B89AC-59B0-48AB-909B-24431139CC61}" type="pres">
      <dgm:prSet presAssocID="{0C23CCF3-AE80-4B5B-95C5-B9BCFFF60723}" presName="sibTransFirstNode" presStyleLbl="bgShp" presStyleIdx="0" presStyleCnt="1"/>
      <dgm:spPr/>
    </dgm:pt>
    <dgm:pt modelId="{438ED0C2-6D86-425A-A296-59492182EC25}" type="pres">
      <dgm:prSet presAssocID="{941B4BE9-BB1A-434B-A79A-C90146F0B462}" presName="nodeFollowingNodes" presStyleLbl="node1" presStyleIdx="1" presStyleCnt="5">
        <dgm:presLayoutVars>
          <dgm:bulletEnabled val="1"/>
        </dgm:presLayoutVars>
      </dgm:prSet>
      <dgm:spPr/>
    </dgm:pt>
    <dgm:pt modelId="{E7305ABD-6B59-441D-89CF-8A493CCB76A8}" type="pres">
      <dgm:prSet presAssocID="{3FE2888E-ECA5-4FDB-A7A6-A452368F6016}" presName="nodeFollowingNodes" presStyleLbl="node1" presStyleIdx="2" presStyleCnt="5">
        <dgm:presLayoutVars>
          <dgm:bulletEnabled val="1"/>
        </dgm:presLayoutVars>
      </dgm:prSet>
      <dgm:spPr/>
    </dgm:pt>
    <dgm:pt modelId="{DEE8D8D3-AE73-4A2C-95EA-03879DC83659}" type="pres">
      <dgm:prSet presAssocID="{020E7EE3-5E88-4342-AF49-DEFBF7B61A77}" presName="nodeFollowingNodes" presStyleLbl="node1" presStyleIdx="3" presStyleCnt="5">
        <dgm:presLayoutVars>
          <dgm:bulletEnabled val="1"/>
        </dgm:presLayoutVars>
      </dgm:prSet>
      <dgm:spPr/>
    </dgm:pt>
    <dgm:pt modelId="{5042BD71-B8ED-4A26-B8D8-B99290483799}" type="pres">
      <dgm:prSet presAssocID="{18225E75-AFF9-4F0D-844D-34CA3755C9B4}" presName="nodeFollowingNodes" presStyleLbl="node1" presStyleIdx="4" presStyleCnt="5">
        <dgm:presLayoutVars>
          <dgm:bulletEnabled val="1"/>
        </dgm:presLayoutVars>
      </dgm:prSet>
      <dgm:spPr/>
    </dgm:pt>
  </dgm:ptLst>
  <dgm:cxnLst>
    <dgm:cxn modelId="{24207402-7F9F-48A9-9E9B-C5D2B155ED77}" type="presOf" srcId="{4E6BBAF9-83F0-459A-A7C9-E7D592BBA5E7}" destId="{B1442911-8BF7-48CE-8657-4078749EFA55}" srcOrd="0" destOrd="0" presId="urn:microsoft.com/office/officeart/2005/8/layout/cycle3"/>
    <dgm:cxn modelId="{E00E5E07-1E86-4B74-AEBB-58E5D75FD6E2}" type="presOf" srcId="{020E7EE3-5E88-4342-AF49-DEFBF7B61A77}" destId="{DEE8D8D3-AE73-4A2C-95EA-03879DC83659}" srcOrd="0" destOrd="0" presId="urn:microsoft.com/office/officeart/2005/8/layout/cycle3"/>
    <dgm:cxn modelId="{2B4F5A19-2D6E-4DB8-8498-15385AE4CE0C}" type="presOf" srcId="{941B4BE9-BB1A-434B-A79A-C90146F0B462}" destId="{438ED0C2-6D86-425A-A296-59492182EC25}" srcOrd="0" destOrd="0" presId="urn:microsoft.com/office/officeart/2005/8/layout/cycle3"/>
    <dgm:cxn modelId="{9D8C2422-7B5E-4203-B5C6-43E805C5B8D3}" srcId="{4E6BBAF9-83F0-459A-A7C9-E7D592BBA5E7}" destId="{3FE2888E-ECA5-4FDB-A7A6-A452368F6016}" srcOrd="2" destOrd="0" parTransId="{4E51DC88-1C2B-4D26-94B9-AE06CAAD251D}" sibTransId="{EA2DF301-FD8F-4B37-8AB9-38AC60464018}"/>
    <dgm:cxn modelId="{7957F82D-A251-414F-9C9F-4C1AD546AE85}" type="presOf" srcId="{3FE2888E-ECA5-4FDB-A7A6-A452368F6016}" destId="{E7305ABD-6B59-441D-89CF-8A493CCB76A8}" srcOrd="0" destOrd="0" presId="urn:microsoft.com/office/officeart/2005/8/layout/cycle3"/>
    <dgm:cxn modelId="{11DB9442-DDEF-4DF0-B1DF-3ECFCF71D735}" srcId="{4E6BBAF9-83F0-459A-A7C9-E7D592BBA5E7}" destId="{941B4BE9-BB1A-434B-A79A-C90146F0B462}" srcOrd="1" destOrd="0" parTransId="{06155387-013E-45DF-86B6-954B7D013A0E}" sibTransId="{3C9F3683-5E89-4B83-BB1F-9EF509C7E486}"/>
    <dgm:cxn modelId="{E0ACD756-2614-4FF0-BDA5-4FABA19FF6C3}" type="presOf" srcId="{18225E75-AFF9-4F0D-844D-34CA3755C9B4}" destId="{5042BD71-B8ED-4A26-B8D8-B99290483799}" srcOrd="0" destOrd="0" presId="urn:microsoft.com/office/officeart/2005/8/layout/cycle3"/>
    <dgm:cxn modelId="{02B0B87D-4F9D-498A-828D-24B162240A68}" srcId="{4E6BBAF9-83F0-459A-A7C9-E7D592BBA5E7}" destId="{D01CFE87-1511-4283-94B5-873A32D89967}" srcOrd="0" destOrd="0" parTransId="{AE60533F-C6EA-42E1-8222-A8F935F4B5B4}" sibTransId="{0C23CCF3-AE80-4B5B-95C5-B9BCFFF60723}"/>
    <dgm:cxn modelId="{9C6E89C2-F021-4EAD-8B36-2570F4C2FEE6}" srcId="{4E6BBAF9-83F0-459A-A7C9-E7D592BBA5E7}" destId="{18225E75-AFF9-4F0D-844D-34CA3755C9B4}" srcOrd="4" destOrd="0" parTransId="{7F34FD9C-E647-4E6A-870E-DD2315989DBE}" sibTransId="{1050989A-1045-4931-AC89-DBFA6D911FEE}"/>
    <dgm:cxn modelId="{195D28C9-96EF-4470-B7AC-61FE7784752C}" type="presOf" srcId="{D01CFE87-1511-4283-94B5-873A32D89967}" destId="{3DDD6CAD-F936-41BA-9A5F-A03419ADA8AE}" srcOrd="0" destOrd="0" presId="urn:microsoft.com/office/officeart/2005/8/layout/cycle3"/>
    <dgm:cxn modelId="{566A94EA-7A82-4C43-B89C-3C3BBFE9B871}" srcId="{4E6BBAF9-83F0-459A-A7C9-E7D592BBA5E7}" destId="{020E7EE3-5E88-4342-AF49-DEFBF7B61A77}" srcOrd="3" destOrd="0" parTransId="{8C9FC600-9C88-4868-B77D-A02FAC58FE58}" sibTransId="{4B50F5CD-2B73-434A-806B-3972742C469F}"/>
    <dgm:cxn modelId="{D6DC55FA-5AB2-4557-A171-D29AE5B0CC33}" type="presOf" srcId="{0C23CCF3-AE80-4B5B-95C5-B9BCFFF60723}" destId="{5C5B89AC-59B0-48AB-909B-24431139CC61}" srcOrd="0" destOrd="0" presId="urn:microsoft.com/office/officeart/2005/8/layout/cycle3"/>
    <dgm:cxn modelId="{7DD09B9A-71A0-4CEF-9762-D677A8A29904}" type="presParOf" srcId="{B1442911-8BF7-48CE-8657-4078749EFA55}" destId="{B45168CC-BB93-4B72-A7DF-D3597193700D}" srcOrd="0" destOrd="0" presId="urn:microsoft.com/office/officeart/2005/8/layout/cycle3"/>
    <dgm:cxn modelId="{24E1D5CB-CA82-4BC7-A89F-FA4DF144C1DD}" type="presParOf" srcId="{B45168CC-BB93-4B72-A7DF-D3597193700D}" destId="{3DDD6CAD-F936-41BA-9A5F-A03419ADA8AE}" srcOrd="0" destOrd="0" presId="urn:microsoft.com/office/officeart/2005/8/layout/cycle3"/>
    <dgm:cxn modelId="{4B381247-AFC9-463B-8E6E-3D57246BFF28}" type="presParOf" srcId="{B45168CC-BB93-4B72-A7DF-D3597193700D}" destId="{5C5B89AC-59B0-48AB-909B-24431139CC61}" srcOrd="1" destOrd="0" presId="urn:microsoft.com/office/officeart/2005/8/layout/cycle3"/>
    <dgm:cxn modelId="{F128BAEB-35C2-4A93-B620-5B754258042B}" type="presParOf" srcId="{B45168CC-BB93-4B72-A7DF-D3597193700D}" destId="{438ED0C2-6D86-425A-A296-59492182EC25}" srcOrd="2" destOrd="0" presId="urn:microsoft.com/office/officeart/2005/8/layout/cycle3"/>
    <dgm:cxn modelId="{47EA14F4-F08D-4FB8-91DF-D2A3021F47D0}" type="presParOf" srcId="{B45168CC-BB93-4B72-A7DF-D3597193700D}" destId="{E7305ABD-6B59-441D-89CF-8A493CCB76A8}" srcOrd="3" destOrd="0" presId="urn:microsoft.com/office/officeart/2005/8/layout/cycle3"/>
    <dgm:cxn modelId="{9BCA0168-3EE2-4409-8C9A-BAF5847C7D61}" type="presParOf" srcId="{B45168CC-BB93-4B72-A7DF-D3597193700D}" destId="{DEE8D8D3-AE73-4A2C-95EA-03879DC83659}" srcOrd="4" destOrd="0" presId="urn:microsoft.com/office/officeart/2005/8/layout/cycle3"/>
    <dgm:cxn modelId="{A0424AE9-146F-41C1-AE37-67863C7D4A17}" type="presParOf" srcId="{B45168CC-BB93-4B72-A7DF-D3597193700D}" destId="{5042BD71-B8ED-4A26-B8D8-B99290483799}"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054FA5-4D90-42FA-8161-016ABFBF5A2C}"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6B404EF-8742-434D-B7D0-4287CE662362}">
      <dgm:prSet phldrT="[Text]" custT="1"/>
      <dgm:spPr>
        <a:solidFill>
          <a:schemeClr val="accent4">
            <a:lumMod val="75000"/>
          </a:schemeClr>
        </a:solidFill>
      </dgm:spPr>
      <dgm:t>
        <a:bodyPr/>
        <a:lstStyle/>
        <a:p>
          <a:pPr>
            <a:spcAft>
              <a:spcPts val="0"/>
            </a:spcAft>
          </a:pPr>
          <a:r>
            <a:rPr lang="en-US" sz="2000" dirty="0">
              <a:latin typeface="Arial Black" panose="020B0A04020102020204" pitchFamily="34" charset="0"/>
            </a:rPr>
            <a:t>Dealing with Difficult</a:t>
          </a:r>
        </a:p>
        <a:p>
          <a:pPr>
            <a:spcAft>
              <a:spcPts val="0"/>
            </a:spcAft>
          </a:pPr>
          <a:r>
            <a:rPr lang="en-US" sz="2000" dirty="0">
              <a:latin typeface="Arial Black" panose="020B0A04020102020204" pitchFamily="34" charset="0"/>
            </a:rPr>
            <a:t>People</a:t>
          </a:r>
        </a:p>
      </dgm:t>
    </dgm:pt>
    <dgm:pt modelId="{217B29AA-BE1D-4A09-A67B-0D86834D9FA3}" type="parTrans" cxnId="{99A926FF-C0E0-4245-9EDC-F69CACBD3030}">
      <dgm:prSet/>
      <dgm:spPr/>
      <dgm:t>
        <a:bodyPr/>
        <a:lstStyle/>
        <a:p>
          <a:endParaRPr lang="en-US"/>
        </a:p>
      </dgm:t>
    </dgm:pt>
    <dgm:pt modelId="{65AD23E0-EFB0-4E49-9DD7-B9A74549D305}" type="sibTrans" cxnId="{99A926FF-C0E0-4245-9EDC-F69CACBD3030}">
      <dgm:prSet/>
      <dgm:spPr/>
      <dgm:t>
        <a:bodyPr/>
        <a:lstStyle/>
        <a:p>
          <a:endParaRPr lang="en-US"/>
        </a:p>
      </dgm:t>
    </dgm:pt>
    <dgm:pt modelId="{8CDB3BD4-2508-4C28-A524-C69696F49F10}">
      <dgm:prSet phldrT="[Text]" custT="1"/>
      <dgm:spPr>
        <a:solidFill>
          <a:schemeClr val="accent1">
            <a:lumMod val="40000"/>
            <a:lumOff val="60000"/>
          </a:schemeClr>
        </a:solidFill>
      </dgm:spPr>
      <dgm:t>
        <a:bodyPr/>
        <a:lstStyle/>
        <a:p>
          <a:r>
            <a:rPr lang="en-US" sz="1200" dirty="0">
              <a:latin typeface="Arial Black" panose="020B0A04020102020204" pitchFamily="34" charset="0"/>
            </a:rPr>
            <a:t>Sorting</a:t>
          </a:r>
        </a:p>
      </dgm:t>
    </dgm:pt>
    <dgm:pt modelId="{11E2F55F-2ECE-4E74-A68B-A87747584691}" type="parTrans" cxnId="{AD600545-6B95-4B11-86AB-C39D2E269EB8}">
      <dgm:prSet/>
      <dgm:spPr/>
      <dgm:t>
        <a:bodyPr/>
        <a:lstStyle/>
        <a:p>
          <a:endParaRPr lang="en-US"/>
        </a:p>
      </dgm:t>
    </dgm:pt>
    <dgm:pt modelId="{D91780B7-1328-49C2-BBEA-96247767A276}" type="sibTrans" cxnId="{AD600545-6B95-4B11-86AB-C39D2E269EB8}">
      <dgm:prSet/>
      <dgm:spPr/>
      <dgm:t>
        <a:bodyPr/>
        <a:lstStyle/>
        <a:p>
          <a:endParaRPr lang="en-US"/>
        </a:p>
      </dgm:t>
    </dgm:pt>
    <dgm:pt modelId="{36F7FB94-7031-4D48-8549-DEADDF3F2F56}">
      <dgm:prSet phldrT="[Text]" custT="1"/>
      <dgm:spPr>
        <a:solidFill>
          <a:schemeClr val="accent1">
            <a:lumMod val="40000"/>
            <a:lumOff val="60000"/>
          </a:schemeClr>
        </a:solidFill>
      </dgm:spPr>
      <dgm:t>
        <a:bodyPr/>
        <a:lstStyle/>
        <a:p>
          <a:r>
            <a:rPr lang="en-US" sz="1200" dirty="0">
              <a:latin typeface="Arial Black" panose="020B0A04020102020204" pitchFamily="34" charset="0"/>
            </a:rPr>
            <a:t>Fogging</a:t>
          </a:r>
        </a:p>
      </dgm:t>
    </dgm:pt>
    <dgm:pt modelId="{F22C1427-9632-41E5-86F8-A48F292EFA21}" type="parTrans" cxnId="{C0B44E36-7DAD-4532-AF6F-56C4F66BAAA2}">
      <dgm:prSet/>
      <dgm:spPr/>
      <dgm:t>
        <a:bodyPr/>
        <a:lstStyle/>
        <a:p>
          <a:endParaRPr lang="en-US"/>
        </a:p>
      </dgm:t>
    </dgm:pt>
    <dgm:pt modelId="{A16F40B9-AE99-4779-BAB5-EF43A3C719CE}" type="sibTrans" cxnId="{C0B44E36-7DAD-4532-AF6F-56C4F66BAAA2}">
      <dgm:prSet/>
      <dgm:spPr/>
      <dgm:t>
        <a:bodyPr/>
        <a:lstStyle/>
        <a:p>
          <a:endParaRPr lang="en-US"/>
        </a:p>
      </dgm:t>
    </dgm:pt>
    <dgm:pt modelId="{1F440BD0-B690-460E-B3C6-81617ADF7718}">
      <dgm:prSet phldrT="[Text]" custT="1"/>
      <dgm:spPr>
        <a:solidFill>
          <a:schemeClr val="accent1">
            <a:lumMod val="40000"/>
            <a:lumOff val="60000"/>
          </a:schemeClr>
        </a:solidFill>
      </dgm:spPr>
      <dgm:t>
        <a:bodyPr/>
        <a:lstStyle/>
        <a:p>
          <a:r>
            <a:rPr lang="en-US" sz="1200" dirty="0">
              <a:latin typeface="Arial Black" panose="020B0A04020102020204" pitchFamily="34" charset="0"/>
            </a:rPr>
            <a:t>Time Out</a:t>
          </a:r>
        </a:p>
      </dgm:t>
    </dgm:pt>
    <dgm:pt modelId="{EF71EFE5-925F-44F0-97A5-A10BB4AD081B}" type="parTrans" cxnId="{B249CAC1-0943-40E7-9897-250898EC1835}">
      <dgm:prSet/>
      <dgm:spPr/>
      <dgm:t>
        <a:bodyPr/>
        <a:lstStyle/>
        <a:p>
          <a:endParaRPr lang="en-US"/>
        </a:p>
      </dgm:t>
    </dgm:pt>
    <dgm:pt modelId="{04E6119A-FB5B-4083-A22A-26228EA8B485}" type="sibTrans" cxnId="{B249CAC1-0943-40E7-9897-250898EC1835}">
      <dgm:prSet/>
      <dgm:spPr/>
      <dgm:t>
        <a:bodyPr/>
        <a:lstStyle/>
        <a:p>
          <a:endParaRPr lang="en-US"/>
        </a:p>
      </dgm:t>
    </dgm:pt>
    <dgm:pt modelId="{342EF734-26B7-472C-BB64-F12AE49AAFF6}">
      <dgm:prSet phldrT="[Text]" custT="1"/>
      <dgm:spPr>
        <a:solidFill>
          <a:schemeClr val="accent1">
            <a:lumMod val="40000"/>
            <a:lumOff val="60000"/>
          </a:schemeClr>
        </a:solidFill>
      </dgm:spPr>
      <dgm:t>
        <a:bodyPr/>
        <a:lstStyle/>
        <a:p>
          <a:r>
            <a:rPr lang="en-US" sz="1200" dirty="0">
              <a:latin typeface="Arial Black" panose="020B0A04020102020204" pitchFamily="34" charset="0"/>
            </a:rPr>
            <a:t>Broken Record</a:t>
          </a:r>
        </a:p>
      </dgm:t>
    </dgm:pt>
    <dgm:pt modelId="{8626D660-B30D-4E39-8DBA-F00A5D167B30}" type="parTrans" cxnId="{2B958D1C-B976-4F10-8963-81D53E353149}">
      <dgm:prSet/>
      <dgm:spPr/>
      <dgm:t>
        <a:bodyPr/>
        <a:lstStyle/>
        <a:p>
          <a:endParaRPr lang="en-US"/>
        </a:p>
      </dgm:t>
    </dgm:pt>
    <dgm:pt modelId="{27B210A8-AB45-46C8-A470-92D04AB1658F}" type="sibTrans" cxnId="{2B958D1C-B976-4F10-8963-81D53E353149}">
      <dgm:prSet/>
      <dgm:spPr/>
      <dgm:t>
        <a:bodyPr/>
        <a:lstStyle/>
        <a:p>
          <a:endParaRPr lang="en-US"/>
        </a:p>
      </dgm:t>
    </dgm:pt>
    <dgm:pt modelId="{9F93AABE-540F-481B-A163-F618C76DBF0A}">
      <dgm:prSet phldrT="[Text]" custT="1"/>
      <dgm:spPr>
        <a:solidFill>
          <a:schemeClr val="accent1">
            <a:lumMod val="40000"/>
            <a:lumOff val="60000"/>
          </a:schemeClr>
        </a:solidFill>
      </dgm:spPr>
      <dgm:t>
        <a:bodyPr/>
        <a:lstStyle/>
        <a:p>
          <a:r>
            <a:rPr lang="en-US" sz="1200" dirty="0">
              <a:latin typeface="Arial Black" panose="020B0A04020102020204" pitchFamily="34" charset="0"/>
            </a:rPr>
            <a:t>Requesting</a:t>
          </a:r>
        </a:p>
      </dgm:t>
    </dgm:pt>
    <dgm:pt modelId="{E3453CFB-E1C9-4531-83C0-B68ECDB5BF3C}" type="parTrans" cxnId="{F87D38E2-C821-49AB-A942-921508F8D63C}">
      <dgm:prSet/>
      <dgm:spPr/>
      <dgm:t>
        <a:bodyPr/>
        <a:lstStyle/>
        <a:p>
          <a:endParaRPr lang="en-US"/>
        </a:p>
      </dgm:t>
    </dgm:pt>
    <dgm:pt modelId="{1116A95E-6089-4097-9816-6A041AA103C9}" type="sibTrans" cxnId="{F87D38E2-C821-49AB-A942-921508F8D63C}">
      <dgm:prSet/>
      <dgm:spPr/>
      <dgm:t>
        <a:bodyPr/>
        <a:lstStyle/>
        <a:p>
          <a:endParaRPr lang="en-US"/>
        </a:p>
      </dgm:t>
    </dgm:pt>
    <dgm:pt modelId="{3F0D18CB-2D92-4756-A65A-0F4FEAF5CB31}">
      <dgm:prSet phldrT="[Text]" custT="1"/>
      <dgm:spPr>
        <a:solidFill>
          <a:schemeClr val="accent1">
            <a:lumMod val="40000"/>
            <a:lumOff val="60000"/>
          </a:schemeClr>
        </a:solidFill>
      </dgm:spPr>
      <dgm:t>
        <a:bodyPr/>
        <a:lstStyle/>
        <a:p>
          <a:r>
            <a:rPr lang="en-US" sz="1200" dirty="0">
              <a:latin typeface="Arial Black" panose="020B0A04020102020204" pitchFamily="34" charset="0"/>
            </a:rPr>
            <a:t>Flushing</a:t>
          </a:r>
        </a:p>
      </dgm:t>
    </dgm:pt>
    <dgm:pt modelId="{6FDEAC4F-4B4D-4808-9D3B-84FE329276D4}" type="parTrans" cxnId="{C2386906-09F7-49E4-A593-10282FFB609A}">
      <dgm:prSet/>
      <dgm:spPr/>
      <dgm:t>
        <a:bodyPr/>
        <a:lstStyle/>
        <a:p>
          <a:endParaRPr lang="en-US"/>
        </a:p>
      </dgm:t>
    </dgm:pt>
    <dgm:pt modelId="{BA7BC5CC-4B55-4DCA-9ECD-DED1929126C6}" type="sibTrans" cxnId="{C2386906-09F7-49E4-A593-10282FFB609A}">
      <dgm:prSet/>
      <dgm:spPr/>
      <dgm:t>
        <a:bodyPr/>
        <a:lstStyle/>
        <a:p>
          <a:endParaRPr lang="en-US"/>
        </a:p>
      </dgm:t>
    </dgm:pt>
    <dgm:pt modelId="{061CDDF3-6804-4887-9846-64F0849F9D60}" type="pres">
      <dgm:prSet presAssocID="{AE054FA5-4D90-42FA-8161-016ABFBF5A2C}" presName="Name0" presStyleCnt="0">
        <dgm:presLayoutVars>
          <dgm:chMax val="1"/>
          <dgm:chPref val="1"/>
          <dgm:dir/>
          <dgm:animOne val="branch"/>
          <dgm:animLvl val="lvl"/>
        </dgm:presLayoutVars>
      </dgm:prSet>
      <dgm:spPr/>
    </dgm:pt>
    <dgm:pt modelId="{8E3FFBB2-4173-4565-9B49-EE51F25B5318}" type="pres">
      <dgm:prSet presAssocID="{F6B404EF-8742-434D-B7D0-4287CE662362}" presName="Parent" presStyleLbl="node0" presStyleIdx="0" presStyleCnt="1">
        <dgm:presLayoutVars>
          <dgm:chMax val="6"/>
          <dgm:chPref val="6"/>
        </dgm:presLayoutVars>
      </dgm:prSet>
      <dgm:spPr/>
    </dgm:pt>
    <dgm:pt modelId="{CA681946-4A85-46CC-8ED1-7DC257B46982}" type="pres">
      <dgm:prSet presAssocID="{8CDB3BD4-2508-4C28-A524-C69696F49F10}" presName="Accent1" presStyleCnt="0"/>
      <dgm:spPr/>
    </dgm:pt>
    <dgm:pt modelId="{CE18C3A3-8562-4BC4-8867-B3559A5A38BD}" type="pres">
      <dgm:prSet presAssocID="{8CDB3BD4-2508-4C28-A524-C69696F49F10}" presName="Accent" presStyleLbl="bgShp" presStyleIdx="0" presStyleCnt="6"/>
      <dgm:spPr/>
    </dgm:pt>
    <dgm:pt modelId="{B965F283-6C34-42BC-983F-1C2965215581}" type="pres">
      <dgm:prSet presAssocID="{8CDB3BD4-2508-4C28-A524-C69696F49F10}" presName="Child1" presStyleLbl="node1" presStyleIdx="0" presStyleCnt="6">
        <dgm:presLayoutVars>
          <dgm:chMax val="0"/>
          <dgm:chPref val="0"/>
          <dgm:bulletEnabled val="1"/>
        </dgm:presLayoutVars>
      </dgm:prSet>
      <dgm:spPr/>
    </dgm:pt>
    <dgm:pt modelId="{9D005884-A353-481F-AB12-3149A5564205}" type="pres">
      <dgm:prSet presAssocID="{36F7FB94-7031-4D48-8549-DEADDF3F2F56}" presName="Accent2" presStyleCnt="0"/>
      <dgm:spPr/>
    </dgm:pt>
    <dgm:pt modelId="{CB8B4F43-833C-476C-93E4-1FA382BB973A}" type="pres">
      <dgm:prSet presAssocID="{36F7FB94-7031-4D48-8549-DEADDF3F2F56}" presName="Accent" presStyleLbl="bgShp" presStyleIdx="1" presStyleCnt="6"/>
      <dgm:spPr/>
    </dgm:pt>
    <dgm:pt modelId="{5BB3477E-14B6-4757-8573-60FABAFE086B}" type="pres">
      <dgm:prSet presAssocID="{36F7FB94-7031-4D48-8549-DEADDF3F2F56}" presName="Child2" presStyleLbl="node1" presStyleIdx="1" presStyleCnt="6">
        <dgm:presLayoutVars>
          <dgm:chMax val="0"/>
          <dgm:chPref val="0"/>
          <dgm:bulletEnabled val="1"/>
        </dgm:presLayoutVars>
      </dgm:prSet>
      <dgm:spPr/>
    </dgm:pt>
    <dgm:pt modelId="{58DAFAC8-3BCE-4D5E-8847-6883DA3AEED5}" type="pres">
      <dgm:prSet presAssocID="{1F440BD0-B690-460E-B3C6-81617ADF7718}" presName="Accent3" presStyleCnt="0"/>
      <dgm:spPr/>
    </dgm:pt>
    <dgm:pt modelId="{B7E37570-75C8-4572-A0FB-389F19EF4089}" type="pres">
      <dgm:prSet presAssocID="{1F440BD0-B690-460E-B3C6-81617ADF7718}" presName="Accent" presStyleLbl="bgShp" presStyleIdx="2" presStyleCnt="6"/>
      <dgm:spPr/>
    </dgm:pt>
    <dgm:pt modelId="{18F6964A-1B0F-4860-93CA-C9E0E3A80A8D}" type="pres">
      <dgm:prSet presAssocID="{1F440BD0-B690-460E-B3C6-81617ADF7718}" presName="Child3" presStyleLbl="node1" presStyleIdx="2" presStyleCnt="6">
        <dgm:presLayoutVars>
          <dgm:chMax val="0"/>
          <dgm:chPref val="0"/>
          <dgm:bulletEnabled val="1"/>
        </dgm:presLayoutVars>
      </dgm:prSet>
      <dgm:spPr/>
    </dgm:pt>
    <dgm:pt modelId="{6E69833E-1FCC-4034-9E72-533CA21BEDF2}" type="pres">
      <dgm:prSet presAssocID="{342EF734-26B7-472C-BB64-F12AE49AAFF6}" presName="Accent4" presStyleCnt="0"/>
      <dgm:spPr/>
    </dgm:pt>
    <dgm:pt modelId="{43BE2F8C-6376-400A-B3CC-3D92CCCCFF88}" type="pres">
      <dgm:prSet presAssocID="{342EF734-26B7-472C-BB64-F12AE49AAFF6}" presName="Accent" presStyleLbl="bgShp" presStyleIdx="3" presStyleCnt="6"/>
      <dgm:spPr/>
    </dgm:pt>
    <dgm:pt modelId="{0F61651A-D9C4-4F18-9FD8-81BA1F5CB6D6}" type="pres">
      <dgm:prSet presAssocID="{342EF734-26B7-472C-BB64-F12AE49AAFF6}" presName="Child4" presStyleLbl="node1" presStyleIdx="3" presStyleCnt="6">
        <dgm:presLayoutVars>
          <dgm:chMax val="0"/>
          <dgm:chPref val="0"/>
          <dgm:bulletEnabled val="1"/>
        </dgm:presLayoutVars>
      </dgm:prSet>
      <dgm:spPr/>
    </dgm:pt>
    <dgm:pt modelId="{2CC6B6A1-56D3-432D-8F8A-C6E033741F0A}" type="pres">
      <dgm:prSet presAssocID="{9F93AABE-540F-481B-A163-F618C76DBF0A}" presName="Accent5" presStyleCnt="0"/>
      <dgm:spPr/>
    </dgm:pt>
    <dgm:pt modelId="{B948E0F5-19AC-45B1-8C00-23C75748D2FA}" type="pres">
      <dgm:prSet presAssocID="{9F93AABE-540F-481B-A163-F618C76DBF0A}" presName="Accent" presStyleLbl="bgShp" presStyleIdx="4" presStyleCnt="6"/>
      <dgm:spPr/>
    </dgm:pt>
    <dgm:pt modelId="{D06B3D9B-922E-4D83-A004-307C4F525242}" type="pres">
      <dgm:prSet presAssocID="{9F93AABE-540F-481B-A163-F618C76DBF0A}" presName="Child5" presStyleLbl="node1" presStyleIdx="4" presStyleCnt="6">
        <dgm:presLayoutVars>
          <dgm:chMax val="0"/>
          <dgm:chPref val="0"/>
          <dgm:bulletEnabled val="1"/>
        </dgm:presLayoutVars>
      </dgm:prSet>
      <dgm:spPr/>
    </dgm:pt>
    <dgm:pt modelId="{BE5FD7DD-F759-49C5-9A30-FE7DB55F68D4}" type="pres">
      <dgm:prSet presAssocID="{3F0D18CB-2D92-4756-A65A-0F4FEAF5CB31}" presName="Accent6" presStyleCnt="0"/>
      <dgm:spPr/>
    </dgm:pt>
    <dgm:pt modelId="{137ACD61-9481-44F5-9E06-4C1F952B4FF8}" type="pres">
      <dgm:prSet presAssocID="{3F0D18CB-2D92-4756-A65A-0F4FEAF5CB31}" presName="Accent" presStyleLbl="bgShp" presStyleIdx="5" presStyleCnt="6"/>
      <dgm:spPr/>
    </dgm:pt>
    <dgm:pt modelId="{A6C99D62-CBC5-4064-9E6A-588B6F7CB83E}" type="pres">
      <dgm:prSet presAssocID="{3F0D18CB-2D92-4756-A65A-0F4FEAF5CB31}" presName="Child6" presStyleLbl="node1" presStyleIdx="5" presStyleCnt="6">
        <dgm:presLayoutVars>
          <dgm:chMax val="0"/>
          <dgm:chPref val="0"/>
          <dgm:bulletEnabled val="1"/>
        </dgm:presLayoutVars>
      </dgm:prSet>
      <dgm:spPr/>
    </dgm:pt>
  </dgm:ptLst>
  <dgm:cxnLst>
    <dgm:cxn modelId="{DAA10C05-C12E-4F23-B842-30BE4FEABD66}" type="presOf" srcId="{36F7FB94-7031-4D48-8549-DEADDF3F2F56}" destId="{5BB3477E-14B6-4757-8573-60FABAFE086B}" srcOrd="0" destOrd="0" presId="urn:microsoft.com/office/officeart/2011/layout/HexagonRadial"/>
    <dgm:cxn modelId="{C2386906-09F7-49E4-A593-10282FFB609A}" srcId="{F6B404EF-8742-434D-B7D0-4287CE662362}" destId="{3F0D18CB-2D92-4756-A65A-0F4FEAF5CB31}" srcOrd="5" destOrd="0" parTransId="{6FDEAC4F-4B4D-4808-9D3B-84FE329276D4}" sibTransId="{BA7BC5CC-4B55-4DCA-9ECD-DED1929126C6}"/>
    <dgm:cxn modelId="{4D208117-5741-4827-A220-39A0732F4D67}" type="presOf" srcId="{3F0D18CB-2D92-4756-A65A-0F4FEAF5CB31}" destId="{A6C99D62-CBC5-4064-9E6A-588B6F7CB83E}" srcOrd="0" destOrd="0" presId="urn:microsoft.com/office/officeart/2011/layout/HexagonRadial"/>
    <dgm:cxn modelId="{2B958D1C-B976-4F10-8963-81D53E353149}" srcId="{F6B404EF-8742-434D-B7D0-4287CE662362}" destId="{342EF734-26B7-472C-BB64-F12AE49AAFF6}" srcOrd="3" destOrd="0" parTransId="{8626D660-B30D-4E39-8DBA-F00A5D167B30}" sibTransId="{27B210A8-AB45-46C8-A470-92D04AB1658F}"/>
    <dgm:cxn modelId="{9FAB612F-A5DB-436F-A7C5-703E74FFD927}" type="presOf" srcId="{AE054FA5-4D90-42FA-8161-016ABFBF5A2C}" destId="{061CDDF3-6804-4887-9846-64F0849F9D60}" srcOrd="0" destOrd="0" presId="urn:microsoft.com/office/officeart/2011/layout/HexagonRadial"/>
    <dgm:cxn modelId="{C0B44E36-7DAD-4532-AF6F-56C4F66BAAA2}" srcId="{F6B404EF-8742-434D-B7D0-4287CE662362}" destId="{36F7FB94-7031-4D48-8549-DEADDF3F2F56}" srcOrd="1" destOrd="0" parTransId="{F22C1427-9632-41E5-86F8-A48F292EFA21}" sibTransId="{A16F40B9-AE99-4779-BAB5-EF43A3C719CE}"/>
    <dgm:cxn modelId="{AD600545-6B95-4B11-86AB-C39D2E269EB8}" srcId="{F6B404EF-8742-434D-B7D0-4287CE662362}" destId="{8CDB3BD4-2508-4C28-A524-C69696F49F10}" srcOrd="0" destOrd="0" parTransId="{11E2F55F-2ECE-4E74-A68B-A87747584691}" sibTransId="{D91780B7-1328-49C2-BBEA-96247767A276}"/>
    <dgm:cxn modelId="{20498471-E522-45A8-9C91-F45CDFD28A58}" type="presOf" srcId="{F6B404EF-8742-434D-B7D0-4287CE662362}" destId="{8E3FFBB2-4173-4565-9B49-EE51F25B5318}" srcOrd="0" destOrd="0" presId="urn:microsoft.com/office/officeart/2011/layout/HexagonRadial"/>
    <dgm:cxn modelId="{298A389E-DCC2-425F-B902-EC7662B15946}" type="presOf" srcId="{342EF734-26B7-472C-BB64-F12AE49AAFF6}" destId="{0F61651A-D9C4-4F18-9FD8-81BA1F5CB6D6}" srcOrd="0" destOrd="0" presId="urn:microsoft.com/office/officeart/2011/layout/HexagonRadial"/>
    <dgm:cxn modelId="{64C6A8A1-E8FA-479C-8A15-E771D82FC0F3}" type="presOf" srcId="{1F440BD0-B690-460E-B3C6-81617ADF7718}" destId="{18F6964A-1B0F-4860-93CA-C9E0E3A80A8D}" srcOrd="0" destOrd="0" presId="urn:microsoft.com/office/officeart/2011/layout/HexagonRadial"/>
    <dgm:cxn modelId="{B5AFA2B4-BFB4-4D6D-8EFA-C4D2DB4B850F}" type="presOf" srcId="{9F93AABE-540F-481B-A163-F618C76DBF0A}" destId="{D06B3D9B-922E-4D83-A004-307C4F525242}" srcOrd="0" destOrd="0" presId="urn:microsoft.com/office/officeart/2011/layout/HexagonRadial"/>
    <dgm:cxn modelId="{B249CAC1-0943-40E7-9897-250898EC1835}" srcId="{F6B404EF-8742-434D-B7D0-4287CE662362}" destId="{1F440BD0-B690-460E-B3C6-81617ADF7718}" srcOrd="2" destOrd="0" parTransId="{EF71EFE5-925F-44F0-97A5-A10BB4AD081B}" sibTransId="{04E6119A-FB5B-4083-A22A-26228EA8B485}"/>
    <dgm:cxn modelId="{F87D38E2-C821-49AB-A942-921508F8D63C}" srcId="{F6B404EF-8742-434D-B7D0-4287CE662362}" destId="{9F93AABE-540F-481B-A163-F618C76DBF0A}" srcOrd="4" destOrd="0" parTransId="{E3453CFB-E1C9-4531-83C0-B68ECDB5BF3C}" sibTransId="{1116A95E-6089-4097-9816-6A041AA103C9}"/>
    <dgm:cxn modelId="{9AD7ACF2-922F-4430-98B8-BB17BDBBCD19}" type="presOf" srcId="{8CDB3BD4-2508-4C28-A524-C69696F49F10}" destId="{B965F283-6C34-42BC-983F-1C2965215581}" srcOrd="0" destOrd="0" presId="urn:microsoft.com/office/officeart/2011/layout/HexagonRadial"/>
    <dgm:cxn modelId="{99A926FF-C0E0-4245-9EDC-F69CACBD3030}" srcId="{AE054FA5-4D90-42FA-8161-016ABFBF5A2C}" destId="{F6B404EF-8742-434D-B7D0-4287CE662362}" srcOrd="0" destOrd="0" parTransId="{217B29AA-BE1D-4A09-A67B-0D86834D9FA3}" sibTransId="{65AD23E0-EFB0-4E49-9DD7-B9A74549D305}"/>
    <dgm:cxn modelId="{226E8603-65EC-4643-87F3-12514EFDD826}" type="presParOf" srcId="{061CDDF3-6804-4887-9846-64F0849F9D60}" destId="{8E3FFBB2-4173-4565-9B49-EE51F25B5318}" srcOrd="0" destOrd="0" presId="urn:microsoft.com/office/officeart/2011/layout/HexagonRadial"/>
    <dgm:cxn modelId="{8F4EDA56-3FC4-48BF-8307-81428724BF84}" type="presParOf" srcId="{061CDDF3-6804-4887-9846-64F0849F9D60}" destId="{CA681946-4A85-46CC-8ED1-7DC257B46982}" srcOrd="1" destOrd="0" presId="urn:microsoft.com/office/officeart/2011/layout/HexagonRadial"/>
    <dgm:cxn modelId="{7B5EDC47-304A-4369-8C19-01A7DC03D687}" type="presParOf" srcId="{CA681946-4A85-46CC-8ED1-7DC257B46982}" destId="{CE18C3A3-8562-4BC4-8867-B3559A5A38BD}" srcOrd="0" destOrd="0" presId="urn:microsoft.com/office/officeart/2011/layout/HexagonRadial"/>
    <dgm:cxn modelId="{E298421A-E45F-4B34-B776-4B43B48028A3}" type="presParOf" srcId="{061CDDF3-6804-4887-9846-64F0849F9D60}" destId="{B965F283-6C34-42BC-983F-1C2965215581}" srcOrd="2" destOrd="0" presId="urn:microsoft.com/office/officeart/2011/layout/HexagonRadial"/>
    <dgm:cxn modelId="{8DE7BD23-921A-40DC-9961-A47E253061DE}" type="presParOf" srcId="{061CDDF3-6804-4887-9846-64F0849F9D60}" destId="{9D005884-A353-481F-AB12-3149A5564205}" srcOrd="3" destOrd="0" presId="urn:microsoft.com/office/officeart/2011/layout/HexagonRadial"/>
    <dgm:cxn modelId="{AFADD866-E5FE-4510-9B32-8BA763F7AF67}" type="presParOf" srcId="{9D005884-A353-481F-AB12-3149A5564205}" destId="{CB8B4F43-833C-476C-93E4-1FA382BB973A}" srcOrd="0" destOrd="0" presId="urn:microsoft.com/office/officeart/2011/layout/HexagonRadial"/>
    <dgm:cxn modelId="{017542F0-BD6F-4A35-86CF-48D59734FB1B}" type="presParOf" srcId="{061CDDF3-6804-4887-9846-64F0849F9D60}" destId="{5BB3477E-14B6-4757-8573-60FABAFE086B}" srcOrd="4" destOrd="0" presId="urn:microsoft.com/office/officeart/2011/layout/HexagonRadial"/>
    <dgm:cxn modelId="{7836B2EF-FFFE-449F-A590-69306C0AC861}" type="presParOf" srcId="{061CDDF3-6804-4887-9846-64F0849F9D60}" destId="{58DAFAC8-3BCE-4D5E-8847-6883DA3AEED5}" srcOrd="5" destOrd="0" presId="urn:microsoft.com/office/officeart/2011/layout/HexagonRadial"/>
    <dgm:cxn modelId="{A34616F2-CB6C-4E5F-90BE-C441624D9513}" type="presParOf" srcId="{58DAFAC8-3BCE-4D5E-8847-6883DA3AEED5}" destId="{B7E37570-75C8-4572-A0FB-389F19EF4089}" srcOrd="0" destOrd="0" presId="urn:microsoft.com/office/officeart/2011/layout/HexagonRadial"/>
    <dgm:cxn modelId="{EA7125FE-4FFA-4C59-87B7-9A266E3666FE}" type="presParOf" srcId="{061CDDF3-6804-4887-9846-64F0849F9D60}" destId="{18F6964A-1B0F-4860-93CA-C9E0E3A80A8D}" srcOrd="6" destOrd="0" presId="urn:microsoft.com/office/officeart/2011/layout/HexagonRadial"/>
    <dgm:cxn modelId="{88A54381-1FC8-4127-9EA7-B9AA471C8703}" type="presParOf" srcId="{061CDDF3-6804-4887-9846-64F0849F9D60}" destId="{6E69833E-1FCC-4034-9E72-533CA21BEDF2}" srcOrd="7" destOrd="0" presId="urn:microsoft.com/office/officeart/2011/layout/HexagonRadial"/>
    <dgm:cxn modelId="{FE42B2E3-9C67-44AC-B419-30D327563599}" type="presParOf" srcId="{6E69833E-1FCC-4034-9E72-533CA21BEDF2}" destId="{43BE2F8C-6376-400A-B3CC-3D92CCCCFF88}" srcOrd="0" destOrd="0" presId="urn:microsoft.com/office/officeart/2011/layout/HexagonRadial"/>
    <dgm:cxn modelId="{BD03E88D-9045-4919-8765-CF3C89F0B968}" type="presParOf" srcId="{061CDDF3-6804-4887-9846-64F0849F9D60}" destId="{0F61651A-D9C4-4F18-9FD8-81BA1F5CB6D6}" srcOrd="8" destOrd="0" presId="urn:microsoft.com/office/officeart/2011/layout/HexagonRadial"/>
    <dgm:cxn modelId="{073AE9B1-3F75-4FA0-BE3E-31529ED0C314}" type="presParOf" srcId="{061CDDF3-6804-4887-9846-64F0849F9D60}" destId="{2CC6B6A1-56D3-432D-8F8A-C6E033741F0A}" srcOrd="9" destOrd="0" presId="urn:microsoft.com/office/officeart/2011/layout/HexagonRadial"/>
    <dgm:cxn modelId="{B64AAEB1-6F8F-4C3E-B622-00D1691E59CC}" type="presParOf" srcId="{2CC6B6A1-56D3-432D-8F8A-C6E033741F0A}" destId="{B948E0F5-19AC-45B1-8C00-23C75748D2FA}" srcOrd="0" destOrd="0" presId="urn:microsoft.com/office/officeart/2011/layout/HexagonRadial"/>
    <dgm:cxn modelId="{98E8CC78-D017-4A4A-B8EE-0F8BC647600A}" type="presParOf" srcId="{061CDDF3-6804-4887-9846-64F0849F9D60}" destId="{D06B3D9B-922E-4D83-A004-307C4F525242}" srcOrd="10" destOrd="0" presId="urn:microsoft.com/office/officeart/2011/layout/HexagonRadial"/>
    <dgm:cxn modelId="{60CAC7A9-ECFE-435E-A0F9-26C6578FE6C0}" type="presParOf" srcId="{061CDDF3-6804-4887-9846-64F0849F9D60}" destId="{BE5FD7DD-F759-49C5-9A30-FE7DB55F68D4}" srcOrd="11" destOrd="0" presId="urn:microsoft.com/office/officeart/2011/layout/HexagonRadial"/>
    <dgm:cxn modelId="{3574432B-5612-4C57-957C-F8E44CB25621}" type="presParOf" srcId="{BE5FD7DD-F759-49C5-9A30-FE7DB55F68D4}" destId="{137ACD61-9481-44F5-9E06-4C1F952B4FF8}" srcOrd="0" destOrd="0" presId="urn:microsoft.com/office/officeart/2011/layout/HexagonRadial"/>
    <dgm:cxn modelId="{EAB6FDC6-C05E-411F-AEC3-3753461CD338}" type="presParOf" srcId="{061CDDF3-6804-4887-9846-64F0849F9D60}" destId="{A6C99D62-CBC5-4064-9E6A-588B6F7CB83E}"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57748-4B53-4208-AA1C-F5E6213A9220}">
      <dsp:nvSpPr>
        <dsp:cNvPr id="0" name=""/>
        <dsp:cNvSpPr/>
      </dsp:nvSpPr>
      <dsp:spPr>
        <a:xfrm>
          <a:off x="2989686" y="0"/>
          <a:ext cx="2662261" cy="2662666"/>
        </a:xfrm>
        <a:prstGeom prst="circularArrow">
          <a:avLst>
            <a:gd name="adj1" fmla="val 10980"/>
            <a:gd name="adj2" fmla="val 1142322"/>
            <a:gd name="adj3" fmla="val 4500000"/>
            <a:gd name="adj4" fmla="val 10800000"/>
            <a:gd name="adj5" fmla="val 12500"/>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65411A-665A-44FF-8634-C118A7FC3D81}">
      <dsp:nvSpPr>
        <dsp:cNvPr id="0" name=""/>
        <dsp:cNvSpPr/>
      </dsp:nvSpPr>
      <dsp:spPr>
        <a:xfrm>
          <a:off x="3578133" y="961303"/>
          <a:ext cx="1479367" cy="739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US" sz="1800" b="1" kern="1200" dirty="0">
              <a:latin typeface="Poppins" panose="00000500000000000000" pitchFamily="2" charset="0"/>
              <a:cs typeface="Poppins" panose="00000500000000000000" pitchFamily="2" charset="0"/>
            </a:rPr>
            <a:t>1. </a:t>
          </a:r>
          <a:r>
            <a:rPr lang="en-US" sz="1800" kern="1200" dirty="0">
              <a:latin typeface="Poppins" panose="00000500000000000000" pitchFamily="2" charset="0"/>
              <a:cs typeface="Poppins" panose="00000500000000000000" pitchFamily="2" charset="0"/>
            </a:rPr>
            <a:t>Deal with</a:t>
          </a:r>
        </a:p>
        <a:p>
          <a:pPr marL="0" lvl="0" indent="0" algn="ctr" defTabSz="800100">
            <a:lnSpc>
              <a:spcPct val="90000"/>
            </a:lnSpc>
            <a:spcBef>
              <a:spcPct val="0"/>
            </a:spcBef>
            <a:spcAft>
              <a:spcPts val="0"/>
            </a:spcAft>
            <a:buNone/>
          </a:pPr>
          <a:r>
            <a:rPr lang="en-US" sz="1800" kern="1200" dirty="0">
              <a:latin typeface="Poppins" panose="00000500000000000000" pitchFamily="2" charset="0"/>
              <a:cs typeface="Poppins" panose="00000500000000000000" pitchFamily="2" charset="0"/>
            </a:rPr>
            <a:t>Emotions</a:t>
          </a:r>
        </a:p>
      </dsp:txBody>
      <dsp:txXfrm>
        <a:off x="3578133" y="961303"/>
        <a:ext cx="1479367" cy="739506"/>
      </dsp:txXfrm>
    </dsp:sp>
    <dsp:sp modelId="{F106E1A6-EA11-4FC5-9F45-DBF8A1EAEB94}">
      <dsp:nvSpPr>
        <dsp:cNvPr id="0" name=""/>
        <dsp:cNvSpPr/>
      </dsp:nvSpPr>
      <dsp:spPr>
        <a:xfrm>
          <a:off x="2250252" y="1529899"/>
          <a:ext cx="2662261" cy="2662666"/>
        </a:xfrm>
        <a:prstGeom prst="leftCircularArrow">
          <a:avLst>
            <a:gd name="adj1" fmla="val 10980"/>
            <a:gd name="adj2" fmla="val 1142322"/>
            <a:gd name="adj3" fmla="val 6300000"/>
            <a:gd name="adj4" fmla="val 18900000"/>
            <a:gd name="adj5" fmla="val 12500"/>
          </a:avLst>
        </a:prstGeom>
        <a:solidFill>
          <a:schemeClr val="accent4">
            <a:shade val="80000"/>
            <a:hueOff val="264123"/>
            <a:satOff val="-15129"/>
            <a:lumOff val="167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C56B13-B082-4C96-81C8-B22377E9155D}">
      <dsp:nvSpPr>
        <dsp:cNvPr id="0" name=""/>
        <dsp:cNvSpPr/>
      </dsp:nvSpPr>
      <dsp:spPr>
        <a:xfrm>
          <a:off x="2841699" y="2500052"/>
          <a:ext cx="1479367" cy="739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US" sz="1800" b="1" kern="1200" dirty="0">
              <a:latin typeface="Poppins" panose="00000500000000000000" pitchFamily="2" charset="0"/>
              <a:cs typeface="Poppins" panose="00000500000000000000" pitchFamily="2" charset="0"/>
            </a:rPr>
            <a:t>2. </a:t>
          </a:r>
          <a:r>
            <a:rPr lang="en-US" sz="1800" kern="1200" dirty="0">
              <a:latin typeface="Poppins" panose="00000500000000000000" pitchFamily="2" charset="0"/>
              <a:cs typeface="Poppins" panose="00000500000000000000" pitchFamily="2" charset="0"/>
            </a:rPr>
            <a:t>Identify</a:t>
          </a:r>
        </a:p>
        <a:p>
          <a:pPr marL="0" lvl="0" indent="0" algn="ctr" defTabSz="800100">
            <a:lnSpc>
              <a:spcPct val="90000"/>
            </a:lnSpc>
            <a:spcBef>
              <a:spcPct val="0"/>
            </a:spcBef>
            <a:spcAft>
              <a:spcPts val="0"/>
            </a:spcAft>
            <a:buNone/>
          </a:pPr>
          <a:r>
            <a:rPr lang="en-US" sz="1800" kern="1200" dirty="0">
              <a:latin typeface="Poppins" panose="00000500000000000000" pitchFamily="2" charset="0"/>
              <a:cs typeface="Poppins" panose="00000500000000000000" pitchFamily="2" charset="0"/>
            </a:rPr>
            <a:t>the Issue</a:t>
          </a:r>
        </a:p>
      </dsp:txBody>
      <dsp:txXfrm>
        <a:off x="2841699" y="2500052"/>
        <a:ext cx="1479367" cy="739506"/>
      </dsp:txXfrm>
    </dsp:sp>
    <dsp:sp modelId="{237BE041-49FE-4C3C-8949-0E55191886AD}">
      <dsp:nvSpPr>
        <dsp:cNvPr id="0" name=""/>
        <dsp:cNvSpPr/>
      </dsp:nvSpPr>
      <dsp:spPr>
        <a:xfrm>
          <a:off x="3179169" y="3242877"/>
          <a:ext cx="2287294" cy="2288211"/>
        </a:xfrm>
        <a:prstGeom prst="blockArc">
          <a:avLst>
            <a:gd name="adj1" fmla="val 13500000"/>
            <a:gd name="adj2" fmla="val 10800000"/>
            <a:gd name="adj3" fmla="val 12740"/>
          </a:avLst>
        </a:prstGeom>
        <a:solidFill>
          <a:schemeClr val="accent4">
            <a:shade val="80000"/>
            <a:hueOff val="528246"/>
            <a:satOff val="-30258"/>
            <a:lumOff val="335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457666-402F-4CC2-9B06-DEB22D943D61}">
      <dsp:nvSpPr>
        <dsp:cNvPr id="0" name=""/>
        <dsp:cNvSpPr/>
      </dsp:nvSpPr>
      <dsp:spPr>
        <a:xfrm>
          <a:off x="3581633" y="4041013"/>
          <a:ext cx="1479367" cy="739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US" sz="1800" b="1" kern="1200" dirty="0">
              <a:latin typeface="Poppins" panose="00000500000000000000" pitchFamily="2" charset="0"/>
              <a:cs typeface="Poppins" panose="00000500000000000000" pitchFamily="2" charset="0"/>
            </a:rPr>
            <a:t>3. </a:t>
          </a:r>
          <a:r>
            <a:rPr lang="en-US" sz="1800" kern="1200" dirty="0">
              <a:latin typeface="Poppins" panose="00000500000000000000" pitchFamily="2" charset="0"/>
              <a:cs typeface="Poppins" panose="00000500000000000000" pitchFamily="2" charset="0"/>
            </a:rPr>
            <a:t>Conflict</a:t>
          </a:r>
        </a:p>
        <a:p>
          <a:pPr marL="0" lvl="0" indent="0" algn="ctr" defTabSz="800100">
            <a:lnSpc>
              <a:spcPct val="90000"/>
            </a:lnSpc>
            <a:spcBef>
              <a:spcPct val="0"/>
            </a:spcBef>
            <a:spcAft>
              <a:spcPts val="0"/>
            </a:spcAft>
            <a:buNone/>
          </a:pPr>
          <a:r>
            <a:rPr lang="en-US" sz="1800" kern="1200" dirty="0">
              <a:latin typeface="Poppins" panose="00000500000000000000" pitchFamily="2" charset="0"/>
              <a:cs typeface="Poppins" panose="00000500000000000000" pitchFamily="2" charset="0"/>
            </a:rPr>
            <a:t>Resolution</a:t>
          </a:r>
        </a:p>
      </dsp:txBody>
      <dsp:txXfrm>
        <a:off x="3581633" y="4041013"/>
        <a:ext cx="1479367" cy="739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B89AC-59B0-48AB-909B-24431139CC61}">
      <dsp:nvSpPr>
        <dsp:cNvPr id="0" name=""/>
        <dsp:cNvSpPr/>
      </dsp:nvSpPr>
      <dsp:spPr>
        <a:xfrm>
          <a:off x="1124983" y="-25687"/>
          <a:ext cx="4455633" cy="4455633"/>
        </a:xfrm>
        <a:prstGeom prst="circularArrow">
          <a:avLst>
            <a:gd name="adj1" fmla="val 5544"/>
            <a:gd name="adj2" fmla="val 330680"/>
            <a:gd name="adj3" fmla="val 13802154"/>
            <a:gd name="adj4" fmla="val 17370022"/>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D6CAD-F936-41BA-9A5F-A03419ADA8AE}">
      <dsp:nvSpPr>
        <dsp:cNvPr id="0" name=""/>
        <dsp:cNvSpPr/>
      </dsp:nvSpPr>
      <dsp:spPr>
        <a:xfrm>
          <a:off x="2321421" y="892"/>
          <a:ext cx="2062757" cy="1031378"/>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Black" panose="020B0A04020102020204" pitchFamily="34" charset="0"/>
            </a:rPr>
            <a:t>Avoidance</a:t>
          </a:r>
        </a:p>
      </dsp:txBody>
      <dsp:txXfrm>
        <a:off x="2371769" y="51240"/>
        <a:ext cx="1962061" cy="930682"/>
      </dsp:txXfrm>
    </dsp:sp>
    <dsp:sp modelId="{438ED0C2-6D86-425A-A296-59492182EC25}">
      <dsp:nvSpPr>
        <dsp:cNvPr id="0" name=""/>
        <dsp:cNvSpPr/>
      </dsp:nvSpPr>
      <dsp:spPr>
        <a:xfrm>
          <a:off x="4128482" y="1313799"/>
          <a:ext cx="2062757" cy="1031378"/>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Black" panose="020B0A04020102020204" pitchFamily="34" charset="0"/>
            </a:rPr>
            <a:t>Competing</a:t>
          </a:r>
        </a:p>
      </dsp:txBody>
      <dsp:txXfrm>
        <a:off x="4178830" y="1364147"/>
        <a:ext cx="1962061" cy="930682"/>
      </dsp:txXfrm>
    </dsp:sp>
    <dsp:sp modelId="{E7305ABD-6B59-441D-89CF-8A493CCB76A8}">
      <dsp:nvSpPr>
        <dsp:cNvPr id="0" name=""/>
        <dsp:cNvSpPr/>
      </dsp:nvSpPr>
      <dsp:spPr>
        <a:xfrm>
          <a:off x="3438246" y="3438128"/>
          <a:ext cx="2062757" cy="1031378"/>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Black" panose="020B0A04020102020204" pitchFamily="34" charset="0"/>
            </a:rPr>
            <a:t>Compromise</a:t>
          </a:r>
        </a:p>
      </dsp:txBody>
      <dsp:txXfrm>
        <a:off x="3488594" y="3488476"/>
        <a:ext cx="1962061" cy="930682"/>
      </dsp:txXfrm>
    </dsp:sp>
    <dsp:sp modelId="{DEE8D8D3-AE73-4A2C-95EA-03879DC83659}">
      <dsp:nvSpPr>
        <dsp:cNvPr id="0" name=""/>
        <dsp:cNvSpPr/>
      </dsp:nvSpPr>
      <dsp:spPr>
        <a:xfrm>
          <a:off x="1204595" y="3438128"/>
          <a:ext cx="2062757" cy="1031378"/>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Arial Black" panose="020B0A04020102020204" pitchFamily="34" charset="0"/>
            </a:rPr>
            <a:t>Accomodation</a:t>
          </a:r>
          <a:endParaRPr lang="en-US" sz="1800" kern="1200" dirty="0">
            <a:latin typeface="Arial Black" panose="020B0A04020102020204" pitchFamily="34" charset="0"/>
          </a:endParaRPr>
        </a:p>
      </dsp:txBody>
      <dsp:txXfrm>
        <a:off x="1254943" y="3488476"/>
        <a:ext cx="1962061" cy="930682"/>
      </dsp:txXfrm>
    </dsp:sp>
    <dsp:sp modelId="{5042BD71-B8ED-4A26-B8D8-B99290483799}">
      <dsp:nvSpPr>
        <dsp:cNvPr id="0" name=""/>
        <dsp:cNvSpPr/>
      </dsp:nvSpPr>
      <dsp:spPr>
        <a:xfrm>
          <a:off x="514359" y="1313799"/>
          <a:ext cx="2062757" cy="1031378"/>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Black" panose="020B0A04020102020204" pitchFamily="34" charset="0"/>
            </a:rPr>
            <a:t>Collaboration</a:t>
          </a:r>
        </a:p>
      </dsp:txBody>
      <dsp:txXfrm>
        <a:off x="564707" y="1364147"/>
        <a:ext cx="1962061" cy="9306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FFBB2-4173-4565-9B49-EE51F25B5318}">
      <dsp:nvSpPr>
        <dsp:cNvPr id="0" name=""/>
        <dsp:cNvSpPr/>
      </dsp:nvSpPr>
      <dsp:spPr>
        <a:xfrm>
          <a:off x="2436068" y="1442151"/>
          <a:ext cx="1833036" cy="1585650"/>
        </a:xfrm>
        <a:prstGeom prst="hexagon">
          <a:avLst>
            <a:gd name="adj" fmla="val 28570"/>
            <a:gd name="vf" fmla="val 11547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kern="1200" dirty="0">
              <a:latin typeface="Arial Black" panose="020B0A04020102020204" pitchFamily="34" charset="0"/>
            </a:rPr>
            <a:t>Dealing with Difficult</a:t>
          </a:r>
        </a:p>
        <a:p>
          <a:pPr marL="0" lvl="0" indent="0" algn="ctr" defTabSz="889000">
            <a:lnSpc>
              <a:spcPct val="90000"/>
            </a:lnSpc>
            <a:spcBef>
              <a:spcPct val="0"/>
            </a:spcBef>
            <a:spcAft>
              <a:spcPts val="0"/>
            </a:spcAft>
            <a:buNone/>
          </a:pPr>
          <a:r>
            <a:rPr lang="en-US" sz="2000" kern="1200" dirty="0">
              <a:latin typeface="Arial Black" panose="020B0A04020102020204" pitchFamily="34" charset="0"/>
            </a:rPr>
            <a:t>People</a:t>
          </a:r>
        </a:p>
      </dsp:txBody>
      <dsp:txXfrm>
        <a:off x="2739828" y="1704915"/>
        <a:ext cx="1225516" cy="1060122"/>
      </dsp:txXfrm>
    </dsp:sp>
    <dsp:sp modelId="{CB8B4F43-833C-476C-93E4-1FA382BB973A}">
      <dsp:nvSpPr>
        <dsp:cNvPr id="0" name=""/>
        <dsp:cNvSpPr/>
      </dsp:nvSpPr>
      <dsp:spPr>
        <a:xfrm>
          <a:off x="3583901" y="683524"/>
          <a:ext cx="691599" cy="59590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65F283-6C34-42BC-983F-1C2965215581}">
      <dsp:nvSpPr>
        <dsp:cNvPr id="0" name=""/>
        <dsp:cNvSpPr/>
      </dsp:nvSpPr>
      <dsp:spPr>
        <a:xfrm>
          <a:off x="2604917" y="0"/>
          <a:ext cx="1502160" cy="1299545"/>
        </a:xfrm>
        <a:prstGeom prst="hexagon">
          <a:avLst>
            <a:gd name="adj" fmla="val 28570"/>
            <a:gd name="vf" fmla="val 11547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anose="020B0A04020102020204" pitchFamily="34" charset="0"/>
            </a:rPr>
            <a:t>Sorting</a:t>
          </a:r>
        </a:p>
      </dsp:txBody>
      <dsp:txXfrm>
        <a:off x="2853857" y="215362"/>
        <a:ext cx="1004280" cy="868821"/>
      </dsp:txXfrm>
    </dsp:sp>
    <dsp:sp modelId="{B7E37570-75C8-4572-A0FB-389F19EF4089}">
      <dsp:nvSpPr>
        <dsp:cNvPr id="0" name=""/>
        <dsp:cNvSpPr/>
      </dsp:nvSpPr>
      <dsp:spPr>
        <a:xfrm>
          <a:off x="4391051" y="1797547"/>
          <a:ext cx="691599" cy="59590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3477E-14B6-4757-8573-60FABAFE086B}">
      <dsp:nvSpPr>
        <dsp:cNvPr id="0" name=""/>
        <dsp:cNvSpPr/>
      </dsp:nvSpPr>
      <dsp:spPr>
        <a:xfrm>
          <a:off x="3982573" y="799307"/>
          <a:ext cx="1502160" cy="1299545"/>
        </a:xfrm>
        <a:prstGeom prst="hexagon">
          <a:avLst>
            <a:gd name="adj" fmla="val 28570"/>
            <a:gd name="vf" fmla="val 11547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anose="020B0A04020102020204" pitchFamily="34" charset="0"/>
            </a:rPr>
            <a:t>Fogging</a:t>
          </a:r>
        </a:p>
      </dsp:txBody>
      <dsp:txXfrm>
        <a:off x="4231513" y="1014669"/>
        <a:ext cx="1004280" cy="868821"/>
      </dsp:txXfrm>
    </dsp:sp>
    <dsp:sp modelId="{43BE2F8C-6376-400A-B3CC-3D92CCCCFF88}">
      <dsp:nvSpPr>
        <dsp:cNvPr id="0" name=""/>
        <dsp:cNvSpPr/>
      </dsp:nvSpPr>
      <dsp:spPr>
        <a:xfrm>
          <a:off x="3830353" y="3055071"/>
          <a:ext cx="691599" cy="59590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6964A-1B0F-4860-93CA-C9E0E3A80A8D}">
      <dsp:nvSpPr>
        <dsp:cNvPr id="0" name=""/>
        <dsp:cNvSpPr/>
      </dsp:nvSpPr>
      <dsp:spPr>
        <a:xfrm>
          <a:off x="3982573" y="2370653"/>
          <a:ext cx="1502160" cy="1299545"/>
        </a:xfrm>
        <a:prstGeom prst="hexagon">
          <a:avLst>
            <a:gd name="adj" fmla="val 28570"/>
            <a:gd name="vf" fmla="val 11547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anose="020B0A04020102020204" pitchFamily="34" charset="0"/>
            </a:rPr>
            <a:t>Time Out</a:t>
          </a:r>
        </a:p>
      </dsp:txBody>
      <dsp:txXfrm>
        <a:off x="4231513" y="2586015"/>
        <a:ext cx="1004280" cy="868821"/>
      </dsp:txXfrm>
    </dsp:sp>
    <dsp:sp modelId="{B948E0F5-19AC-45B1-8C00-23C75748D2FA}">
      <dsp:nvSpPr>
        <dsp:cNvPr id="0" name=""/>
        <dsp:cNvSpPr/>
      </dsp:nvSpPr>
      <dsp:spPr>
        <a:xfrm>
          <a:off x="2439479" y="3185607"/>
          <a:ext cx="691599" cy="59590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61651A-D9C4-4F18-9FD8-81BA1F5CB6D6}">
      <dsp:nvSpPr>
        <dsp:cNvPr id="0" name=""/>
        <dsp:cNvSpPr/>
      </dsp:nvSpPr>
      <dsp:spPr>
        <a:xfrm>
          <a:off x="2604917" y="3170854"/>
          <a:ext cx="1502160" cy="1299545"/>
        </a:xfrm>
        <a:prstGeom prst="hexagon">
          <a:avLst>
            <a:gd name="adj" fmla="val 28570"/>
            <a:gd name="vf" fmla="val 11547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anose="020B0A04020102020204" pitchFamily="34" charset="0"/>
            </a:rPr>
            <a:t>Broken Record</a:t>
          </a:r>
        </a:p>
      </dsp:txBody>
      <dsp:txXfrm>
        <a:off x="2853857" y="3386216"/>
        <a:ext cx="1004280" cy="868821"/>
      </dsp:txXfrm>
    </dsp:sp>
    <dsp:sp modelId="{137ACD61-9481-44F5-9E06-4C1F952B4FF8}">
      <dsp:nvSpPr>
        <dsp:cNvPr id="0" name=""/>
        <dsp:cNvSpPr/>
      </dsp:nvSpPr>
      <dsp:spPr>
        <a:xfrm>
          <a:off x="1619111" y="2072030"/>
          <a:ext cx="691599" cy="59590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6B3D9B-922E-4D83-A004-307C4F525242}">
      <dsp:nvSpPr>
        <dsp:cNvPr id="0" name=""/>
        <dsp:cNvSpPr/>
      </dsp:nvSpPr>
      <dsp:spPr>
        <a:xfrm>
          <a:off x="1220866" y="2371547"/>
          <a:ext cx="1502160" cy="1299545"/>
        </a:xfrm>
        <a:prstGeom prst="hexagon">
          <a:avLst>
            <a:gd name="adj" fmla="val 28570"/>
            <a:gd name="vf" fmla="val 11547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anose="020B0A04020102020204" pitchFamily="34" charset="0"/>
            </a:rPr>
            <a:t>Requesting</a:t>
          </a:r>
        </a:p>
      </dsp:txBody>
      <dsp:txXfrm>
        <a:off x="1469806" y="2586909"/>
        <a:ext cx="1004280" cy="868821"/>
      </dsp:txXfrm>
    </dsp:sp>
    <dsp:sp modelId="{A6C99D62-CBC5-4064-9E6A-588B6F7CB83E}">
      <dsp:nvSpPr>
        <dsp:cNvPr id="0" name=""/>
        <dsp:cNvSpPr/>
      </dsp:nvSpPr>
      <dsp:spPr>
        <a:xfrm>
          <a:off x="1220866" y="797519"/>
          <a:ext cx="1502160" cy="1299545"/>
        </a:xfrm>
        <a:prstGeom prst="hexagon">
          <a:avLst>
            <a:gd name="adj" fmla="val 28570"/>
            <a:gd name="vf" fmla="val 11547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anose="020B0A04020102020204" pitchFamily="34" charset="0"/>
            </a:rPr>
            <a:t>Flushing</a:t>
          </a:r>
        </a:p>
      </dsp:txBody>
      <dsp:txXfrm>
        <a:off x="1469806" y="1012881"/>
        <a:ext cx="1004280" cy="86882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A53CCD-03E6-4ECE-BE4D-DA2C22741AD5}"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76F78-1E33-4859-B388-C31656F87C6C}" type="slidenum">
              <a:rPr lang="en-US" smtClean="0"/>
              <a:t>‹#›</a:t>
            </a:fld>
            <a:endParaRPr lang="en-US"/>
          </a:p>
        </p:txBody>
      </p:sp>
    </p:spTree>
    <p:extLst>
      <p:ext uri="{BB962C8B-B14F-4D97-AF65-F5344CB8AC3E}">
        <p14:creationId xmlns:p14="http://schemas.microsoft.com/office/powerpoint/2010/main" val="82866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A53CCD-03E6-4ECE-BE4D-DA2C22741AD5}"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76F78-1E33-4859-B388-C31656F87C6C}" type="slidenum">
              <a:rPr lang="en-US" smtClean="0"/>
              <a:t>‹#›</a:t>
            </a:fld>
            <a:endParaRPr lang="en-US"/>
          </a:p>
        </p:txBody>
      </p:sp>
    </p:spTree>
    <p:extLst>
      <p:ext uri="{BB962C8B-B14F-4D97-AF65-F5344CB8AC3E}">
        <p14:creationId xmlns:p14="http://schemas.microsoft.com/office/powerpoint/2010/main" val="128394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A53CCD-03E6-4ECE-BE4D-DA2C22741AD5}"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76F78-1E33-4859-B388-C31656F87C6C}" type="slidenum">
              <a:rPr lang="en-US" smtClean="0"/>
              <a:t>‹#›</a:t>
            </a:fld>
            <a:endParaRPr lang="en-US"/>
          </a:p>
        </p:txBody>
      </p:sp>
    </p:spTree>
    <p:extLst>
      <p:ext uri="{BB962C8B-B14F-4D97-AF65-F5344CB8AC3E}">
        <p14:creationId xmlns:p14="http://schemas.microsoft.com/office/powerpoint/2010/main" val="483039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A53CCD-03E6-4ECE-BE4D-DA2C22741AD5}"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76F78-1E33-4859-B388-C31656F87C6C}" type="slidenum">
              <a:rPr lang="en-US" smtClean="0"/>
              <a:t>‹#›</a:t>
            </a:fld>
            <a:endParaRPr lang="en-US"/>
          </a:p>
        </p:txBody>
      </p:sp>
    </p:spTree>
    <p:extLst>
      <p:ext uri="{BB962C8B-B14F-4D97-AF65-F5344CB8AC3E}">
        <p14:creationId xmlns:p14="http://schemas.microsoft.com/office/powerpoint/2010/main" val="730313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tint val="82000"/>
                  </a:schemeClr>
                </a:solidFill>
              </a:defRPr>
            </a:lvl1pPr>
            <a:lvl2pPr marL="502920" indent="0">
              <a:buNone/>
              <a:defRPr sz="2200">
                <a:solidFill>
                  <a:schemeClr val="tx1">
                    <a:tint val="82000"/>
                  </a:schemeClr>
                </a:solidFill>
              </a:defRPr>
            </a:lvl2pPr>
            <a:lvl3pPr marL="1005840" indent="0">
              <a:buNone/>
              <a:defRPr sz="1980">
                <a:solidFill>
                  <a:schemeClr val="tx1">
                    <a:tint val="82000"/>
                  </a:schemeClr>
                </a:solidFill>
              </a:defRPr>
            </a:lvl3pPr>
            <a:lvl4pPr marL="1508760" indent="0">
              <a:buNone/>
              <a:defRPr sz="1760">
                <a:solidFill>
                  <a:schemeClr val="tx1">
                    <a:tint val="82000"/>
                  </a:schemeClr>
                </a:solidFill>
              </a:defRPr>
            </a:lvl4pPr>
            <a:lvl5pPr marL="2011680" indent="0">
              <a:buNone/>
              <a:defRPr sz="1760">
                <a:solidFill>
                  <a:schemeClr val="tx1">
                    <a:tint val="82000"/>
                  </a:schemeClr>
                </a:solidFill>
              </a:defRPr>
            </a:lvl5pPr>
            <a:lvl6pPr marL="2514600" indent="0">
              <a:buNone/>
              <a:defRPr sz="1760">
                <a:solidFill>
                  <a:schemeClr val="tx1">
                    <a:tint val="82000"/>
                  </a:schemeClr>
                </a:solidFill>
              </a:defRPr>
            </a:lvl6pPr>
            <a:lvl7pPr marL="3017520" indent="0">
              <a:buNone/>
              <a:defRPr sz="1760">
                <a:solidFill>
                  <a:schemeClr val="tx1">
                    <a:tint val="82000"/>
                  </a:schemeClr>
                </a:solidFill>
              </a:defRPr>
            </a:lvl7pPr>
            <a:lvl8pPr marL="3520440" indent="0">
              <a:buNone/>
              <a:defRPr sz="1760">
                <a:solidFill>
                  <a:schemeClr val="tx1">
                    <a:tint val="82000"/>
                  </a:schemeClr>
                </a:solidFill>
              </a:defRPr>
            </a:lvl8pPr>
            <a:lvl9pPr marL="4023360" indent="0">
              <a:buNone/>
              <a:defRPr sz="17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53CCD-03E6-4ECE-BE4D-DA2C22741AD5}"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76F78-1E33-4859-B388-C31656F87C6C}" type="slidenum">
              <a:rPr lang="en-US" smtClean="0"/>
              <a:t>‹#›</a:t>
            </a:fld>
            <a:endParaRPr lang="en-US"/>
          </a:p>
        </p:txBody>
      </p:sp>
    </p:spTree>
    <p:extLst>
      <p:ext uri="{BB962C8B-B14F-4D97-AF65-F5344CB8AC3E}">
        <p14:creationId xmlns:p14="http://schemas.microsoft.com/office/powerpoint/2010/main" val="1782366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A53CCD-03E6-4ECE-BE4D-DA2C22741AD5}"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176F78-1E33-4859-B388-C31656F87C6C}" type="slidenum">
              <a:rPr lang="en-US" smtClean="0"/>
              <a:t>‹#›</a:t>
            </a:fld>
            <a:endParaRPr lang="en-US"/>
          </a:p>
        </p:txBody>
      </p:sp>
    </p:spTree>
    <p:extLst>
      <p:ext uri="{BB962C8B-B14F-4D97-AF65-F5344CB8AC3E}">
        <p14:creationId xmlns:p14="http://schemas.microsoft.com/office/powerpoint/2010/main" val="387851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A53CCD-03E6-4ECE-BE4D-DA2C22741AD5}"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176F78-1E33-4859-B388-C31656F87C6C}" type="slidenum">
              <a:rPr lang="en-US" smtClean="0"/>
              <a:t>‹#›</a:t>
            </a:fld>
            <a:endParaRPr lang="en-US"/>
          </a:p>
        </p:txBody>
      </p:sp>
    </p:spTree>
    <p:extLst>
      <p:ext uri="{BB962C8B-B14F-4D97-AF65-F5344CB8AC3E}">
        <p14:creationId xmlns:p14="http://schemas.microsoft.com/office/powerpoint/2010/main" val="217398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A53CCD-03E6-4ECE-BE4D-DA2C22741AD5}" type="datetimeFigureOut">
              <a:rPr lang="en-US" smtClean="0"/>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176F78-1E33-4859-B388-C31656F87C6C}" type="slidenum">
              <a:rPr lang="en-US" smtClean="0"/>
              <a:t>‹#›</a:t>
            </a:fld>
            <a:endParaRPr lang="en-US"/>
          </a:p>
        </p:txBody>
      </p:sp>
    </p:spTree>
    <p:extLst>
      <p:ext uri="{BB962C8B-B14F-4D97-AF65-F5344CB8AC3E}">
        <p14:creationId xmlns:p14="http://schemas.microsoft.com/office/powerpoint/2010/main" val="77939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53CCD-03E6-4ECE-BE4D-DA2C22741AD5}" type="datetimeFigureOut">
              <a:rPr lang="en-US" smtClean="0"/>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176F78-1E33-4859-B388-C31656F87C6C}" type="slidenum">
              <a:rPr lang="en-US" smtClean="0"/>
              <a:t>‹#›</a:t>
            </a:fld>
            <a:endParaRPr lang="en-US"/>
          </a:p>
        </p:txBody>
      </p:sp>
    </p:spTree>
    <p:extLst>
      <p:ext uri="{BB962C8B-B14F-4D97-AF65-F5344CB8AC3E}">
        <p14:creationId xmlns:p14="http://schemas.microsoft.com/office/powerpoint/2010/main" val="4173813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9A53CCD-03E6-4ECE-BE4D-DA2C22741AD5}"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176F78-1E33-4859-B388-C31656F87C6C}" type="slidenum">
              <a:rPr lang="en-US" smtClean="0"/>
              <a:t>‹#›</a:t>
            </a:fld>
            <a:endParaRPr lang="en-US"/>
          </a:p>
        </p:txBody>
      </p:sp>
    </p:spTree>
    <p:extLst>
      <p:ext uri="{BB962C8B-B14F-4D97-AF65-F5344CB8AC3E}">
        <p14:creationId xmlns:p14="http://schemas.microsoft.com/office/powerpoint/2010/main" val="2155999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9A53CCD-03E6-4ECE-BE4D-DA2C22741AD5}"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176F78-1E33-4859-B388-C31656F87C6C}" type="slidenum">
              <a:rPr lang="en-US" smtClean="0"/>
              <a:t>‹#›</a:t>
            </a:fld>
            <a:endParaRPr lang="en-US"/>
          </a:p>
        </p:txBody>
      </p:sp>
    </p:spTree>
    <p:extLst>
      <p:ext uri="{BB962C8B-B14F-4D97-AF65-F5344CB8AC3E}">
        <p14:creationId xmlns:p14="http://schemas.microsoft.com/office/powerpoint/2010/main" val="2163214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82000"/>
                  </a:schemeClr>
                </a:solidFill>
              </a:defRPr>
            </a:lvl1pPr>
          </a:lstStyle>
          <a:p>
            <a:fld id="{59A53CCD-03E6-4ECE-BE4D-DA2C22741AD5}" type="datetimeFigureOut">
              <a:rPr lang="en-US" smtClean="0"/>
              <a:t>10/4/2024</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82000"/>
                  </a:schemeClr>
                </a:solidFill>
              </a:defRPr>
            </a:lvl1pPr>
          </a:lstStyle>
          <a:p>
            <a:fld id="{2F176F78-1E33-4859-B388-C31656F87C6C}" type="slidenum">
              <a:rPr lang="en-US" smtClean="0"/>
              <a:t>‹#›</a:t>
            </a:fld>
            <a:endParaRPr lang="en-US"/>
          </a:p>
        </p:txBody>
      </p:sp>
    </p:spTree>
    <p:extLst>
      <p:ext uri="{BB962C8B-B14F-4D97-AF65-F5344CB8AC3E}">
        <p14:creationId xmlns:p14="http://schemas.microsoft.com/office/powerpoint/2010/main" val="3491214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xml"/><Relationship Id="rId7" Type="http://schemas.openxmlformats.org/officeDocument/2006/relationships/diagramColors" Target="../diagrams/colors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4.png"/><Relationship Id="rId4" Type="http://schemas.openxmlformats.org/officeDocument/2006/relationships/diagramData" Target="../diagrams/data1.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4.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34.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4.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4FC2EE-6B8F-44FA-5E21-687D1FB17EF4}"/>
              </a:ext>
            </a:extLst>
          </p:cNvPr>
          <p:cNvSpPr/>
          <p:nvPr/>
        </p:nvSpPr>
        <p:spPr>
          <a:xfrm>
            <a:off x="0" y="0"/>
            <a:ext cx="10058400" cy="7772400"/>
          </a:xfrm>
          <a:prstGeom prst="rect">
            <a:avLst/>
          </a:prstGeom>
          <a:gradFill>
            <a:gsLst>
              <a:gs pos="52000">
                <a:schemeClr val="accent4">
                  <a:lumMod val="75000"/>
                </a:schemeClr>
              </a:gs>
              <a:gs pos="88000">
                <a:schemeClr val="accent4">
                  <a:lumMod val="60000"/>
                  <a:lumOff val="40000"/>
                </a:schemeClr>
              </a:gs>
              <a:gs pos="2000">
                <a:schemeClr val="tx2">
                  <a:lumMod val="75000"/>
                  <a:lumOff val="2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9CCD9C-4EB7-AB62-B0B4-3A5B70DB54E7}"/>
              </a:ext>
            </a:extLst>
          </p:cNvPr>
          <p:cNvSpPr txBox="1"/>
          <p:nvPr/>
        </p:nvSpPr>
        <p:spPr>
          <a:xfrm>
            <a:off x="474563" y="243071"/>
            <a:ext cx="9583838" cy="2308324"/>
          </a:xfrm>
          <a:prstGeom prst="rect">
            <a:avLst/>
          </a:prstGeom>
          <a:noFill/>
        </p:spPr>
        <p:txBody>
          <a:bodyPr wrap="square" rtlCol="0">
            <a:spAutoFit/>
          </a:bodyPr>
          <a:lstStyle/>
          <a:p>
            <a:r>
              <a:rPr lang="en-US" sz="4800" b="1" dirty="0">
                <a:solidFill>
                  <a:srgbClr val="FF0000"/>
                </a:solidFill>
                <a:latin typeface="Arial Black" panose="020B0A04020102020204" pitchFamily="34" charset="0"/>
              </a:rPr>
              <a:t>Conflict Resolution:</a:t>
            </a:r>
          </a:p>
          <a:p>
            <a:r>
              <a:rPr lang="en-US" sz="4800" b="1" dirty="0">
                <a:solidFill>
                  <a:schemeClr val="bg1"/>
                </a:solidFill>
                <a:latin typeface="Arial Black" panose="020B0A04020102020204" pitchFamily="34" charset="0"/>
              </a:rPr>
              <a:t>Understanding and Resolving Conflict</a:t>
            </a:r>
          </a:p>
        </p:txBody>
      </p:sp>
      <p:pic>
        <p:nvPicPr>
          <p:cNvPr id="4" name="Picture 3">
            <a:extLst>
              <a:ext uri="{FF2B5EF4-FFF2-40B4-BE49-F238E27FC236}">
                <a16:creationId xmlns:a16="http://schemas.microsoft.com/office/drawing/2014/main" id="{FB0ADC1C-F72D-EE24-1A71-89C25B61AAD3}"/>
              </a:ext>
            </a:extLst>
          </p:cNvPr>
          <p:cNvPicPr>
            <a:picLocks noChangeAspect="1"/>
          </p:cNvPicPr>
          <p:nvPr/>
        </p:nvPicPr>
        <p:blipFill>
          <a:blip r:embed="rId2"/>
          <a:stretch>
            <a:fillRect/>
          </a:stretch>
        </p:blipFill>
        <p:spPr>
          <a:xfrm>
            <a:off x="2631298" y="2930343"/>
            <a:ext cx="4814871" cy="2694215"/>
          </a:xfrm>
          <a:prstGeom prst="rect">
            <a:avLst/>
          </a:prstGeom>
        </p:spPr>
      </p:pic>
      <p:pic>
        <p:nvPicPr>
          <p:cNvPr id="5" name="Picture 4">
            <a:extLst>
              <a:ext uri="{FF2B5EF4-FFF2-40B4-BE49-F238E27FC236}">
                <a16:creationId xmlns:a16="http://schemas.microsoft.com/office/drawing/2014/main" id="{955E5A5C-345F-8F1F-798B-74471B68D1CF}"/>
              </a:ext>
            </a:extLst>
          </p:cNvPr>
          <p:cNvPicPr>
            <a:picLocks noChangeAspect="1"/>
          </p:cNvPicPr>
          <p:nvPr/>
        </p:nvPicPr>
        <p:blipFill>
          <a:blip r:embed="rId3"/>
          <a:stretch>
            <a:fillRect/>
          </a:stretch>
        </p:blipFill>
        <p:spPr>
          <a:xfrm>
            <a:off x="2209586" y="6568639"/>
            <a:ext cx="5674078" cy="979406"/>
          </a:xfrm>
          <a:prstGeom prst="rect">
            <a:avLst/>
          </a:prstGeom>
        </p:spPr>
      </p:pic>
      <p:pic>
        <p:nvPicPr>
          <p:cNvPr id="76" name="Picture 75">
            <a:extLst>
              <a:ext uri="{FF2B5EF4-FFF2-40B4-BE49-F238E27FC236}">
                <a16:creationId xmlns:a16="http://schemas.microsoft.com/office/drawing/2014/main" id="{13952140-5390-15D1-8530-28D268110A3C}"/>
              </a:ext>
            </a:extLst>
          </p:cNvPr>
          <p:cNvPicPr>
            <a:picLocks noChangeAspect="1"/>
          </p:cNvPicPr>
          <p:nvPr/>
        </p:nvPicPr>
        <p:blipFill>
          <a:blip r:embed="rId4"/>
          <a:stretch>
            <a:fillRect/>
          </a:stretch>
        </p:blipFill>
        <p:spPr>
          <a:xfrm>
            <a:off x="3242917" y="5662300"/>
            <a:ext cx="3572566" cy="823031"/>
          </a:xfrm>
          <a:prstGeom prst="rect">
            <a:avLst/>
          </a:prstGeom>
        </p:spPr>
      </p:pic>
    </p:spTree>
    <p:extLst>
      <p:ext uri="{BB962C8B-B14F-4D97-AF65-F5344CB8AC3E}">
        <p14:creationId xmlns:p14="http://schemas.microsoft.com/office/powerpoint/2010/main" val="1186953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132423" cy="830997"/>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Poor Communication</a:t>
            </a:r>
          </a:p>
        </p:txBody>
      </p:sp>
      <p:sp>
        <p:nvSpPr>
          <p:cNvPr id="5" name="TextBox 4">
            <a:extLst>
              <a:ext uri="{FF2B5EF4-FFF2-40B4-BE49-F238E27FC236}">
                <a16:creationId xmlns:a16="http://schemas.microsoft.com/office/drawing/2014/main" id="{81BC4229-C4C3-D1BB-A143-F0BE446BBEBA}"/>
              </a:ext>
            </a:extLst>
          </p:cNvPr>
          <p:cNvSpPr txBox="1"/>
          <p:nvPr/>
        </p:nvSpPr>
        <p:spPr>
          <a:xfrm>
            <a:off x="995420" y="2146563"/>
            <a:ext cx="4275333" cy="1015663"/>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Poor Communication </a:t>
            </a:r>
            <a:r>
              <a:rPr lang="en-US" sz="2000" dirty="0">
                <a:latin typeface="Poppins" panose="00000500000000000000" pitchFamily="2" charset="0"/>
                <a:cs typeface="Poppins" panose="00000500000000000000" pitchFamily="2" charset="0"/>
              </a:rPr>
              <a:t>is when a FSW has a misunderstanding with the FSM and/or other staff.</a:t>
            </a:r>
          </a:p>
        </p:txBody>
      </p:sp>
      <p:pic>
        <p:nvPicPr>
          <p:cNvPr id="10" name="Picture 9">
            <a:extLst>
              <a:ext uri="{FF2B5EF4-FFF2-40B4-BE49-F238E27FC236}">
                <a16:creationId xmlns:a16="http://schemas.microsoft.com/office/drawing/2014/main" id="{7E828F39-CCDB-FE7A-1B87-BEB863BAABAA}"/>
              </a:ext>
            </a:extLst>
          </p:cNvPr>
          <p:cNvPicPr>
            <a:picLocks noChangeAspect="1"/>
          </p:cNvPicPr>
          <p:nvPr/>
        </p:nvPicPr>
        <p:blipFill>
          <a:blip r:embed="rId2"/>
          <a:stretch>
            <a:fillRect/>
          </a:stretch>
        </p:blipFill>
        <p:spPr>
          <a:xfrm>
            <a:off x="463118" y="2079141"/>
            <a:ext cx="451143" cy="512108"/>
          </a:xfrm>
          <a:prstGeom prst="rect">
            <a:avLst/>
          </a:prstGeom>
        </p:spPr>
      </p:pic>
      <p:pic>
        <p:nvPicPr>
          <p:cNvPr id="5124" name="Picture 4" descr="Pin page">
            <a:extLst>
              <a:ext uri="{FF2B5EF4-FFF2-40B4-BE49-F238E27FC236}">
                <a16:creationId xmlns:a16="http://schemas.microsoft.com/office/drawing/2014/main" id="{CB7EC58E-E41B-62BB-0BD6-599843A7A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10" y="4826654"/>
            <a:ext cx="2261231" cy="22314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3F17A90-4337-9492-620C-532FBA97DBFE}"/>
              </a:ext>
            </a:extLst>
          </p:cNvPr>
          <p:cNvGrpSpPr/>
          <p:nvPr/>
        </p:nvGrpSpPr>
        <p:grpSpPr>
          <a:xfrm>
            <a:off x="1938165" y="3806408"/>
            <a:ext cx="2891253" cy="2043152"/>
            <a:chOff x="1926601" y="4142072"/>
            <a:chExt cx="2891253" cy="2043152"/>
          </a:xfrm>
        </p:grpSpPr>
        <p:pic>
          <p:nvPicPr>
            <p:cNvPr id="5126" name="Picture 6" descr="Marks Speach Comments Clip Art at Clker.com - vector clip art online,  royalty free &amp; public domain">
              <a:extLst>
                <a:ext uri="{FF2B5EF4-FFF2-40B4-BE49-F238E27FC236}">
                  <a16:creationId xmlns:a16="http://schemas.microsoft.com/office/drawing/2014/main" id="{7BB57E83-6B1B-D6B4-C7E8-4351ACD16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601" y="4142072"/>
              <a:ext cx="2891253" cy="2043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C8A14C-051F-65AA-137D-0461E428DB21}"/>
                </a:ext>
              </a:extLst>
            </p:cNvPr>
            <p:cNvSpPr txBox="1"/>
            <p:nvPr/>
          </p:nvSpPr>
          <p:spPr>
            <a:xfrm>
              <a:off x="2134331" y="4259003"/>
              <a:ext cx="2483832" cy="1323439"/>
            </a:xfrm>
            <a:prstGeom prst="rect">
              <a:avLst/>
            </a:prstGeom>
            <a:noFill/>
          </p:spPr>
          <p:txBody>
            <a:bodyPr wrap="square" rtlCol="0">
              <a:spAutoFit/>
            </a:bodyPr>
            <a:lstStyle/>
            <a:p>
              <a:r>
                <a:rPr lang="en-US" sz="1600" dirty="0">
                  <a:latin typeface="Poppins" panose="00000500000000000000" pitchFamily="2" charset="0"/>
                  <a:cs typeface="Poppins" panose="00000500000000000000" pitchFamily="2" charset="0"/>
                </a:rPr>
                <a:t>I thought you said FSW Bob was going to put the delivery away. Why are you asking me to do it now?</a:t>
              </a:r>
            </a:p>
          </p:txBody>
        </p:sp>
      </p:grpSp>
      <p:sp>
        <p:nvSpPr>
          <p:cNvPr id="8" name="TextBox 7">
            <a:extLst>
              <a:ext uri="{FF2B5EF4-FFF2-40B4-BE49-F238E27FC236}">
                <a16:creationId xmlns:a16="http://schemas.microsoft.com/office/drawing/2014/main" id="{058CEBA0-7389-9AF2-BC52-59147886D3C5}"/>
              </a:ext>
            </a:extLst>
          </p:cNvPr>
          <p:cNvSpPr txBox="1"/>
          <p:nvPr/>
        </p:nvSpPr>
        <p:spPr>
          <a:xfrm>
            <a:off x="729201" y="7004225"/>
            <a:ext cx="8651727"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What is another example of Poor Communication in the cafeteria?</a:t>
            </a:r>
          </a:p>
        </p:txBody>
      </p:sp>
      <p:pic>
        <p:nvPicPr>
          <p:cNvPr id="4098" name="Picture 2" descr="Gru Despicable Me 3 Transparent PNG Clip Art Image">
            <a:extLst>
              <a:ext uri="{FF2B5EF4-FFF2-40B4-BE49-F238E27FC236}">
                <a16:creationId xmlns:a16="http://schemas.microsoft.com/office/drawing/2014/main" id="{39824D9D-8E59-1E18-A6C7-F50427A4D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7050" y="695365"/>
            <a:ext cx="4532257" cy="666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77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2000" fill="hold"/>
                                        <p:tgtEl>
                                          <p:spTgt spid="8"/>
                                        </p:tgtEl>
                                        <p:attrNameLst>
                                          <p:attrName>ppt_x</p:attrName>
                                        </p:attrNameLst>
                                      </p:cBhvr>
                                      <p:tavLst>
                                        <p:tav tm="0">
                                          <p:val>
                                            <p:strVal val="0-#ppt_w/2"/>
                                          </p:val>
                                        </p:tav>
                                        <p:tav tm="100000">
                                          <p:val>
                                            <p:strVal val="#ppt_x"/>
                                          </p:val>
                                        </p:tav>
                                      </p:tavLst>
                                    </p:anim>
                                    <p:anim calcmode="lin" valueType="num">
                                      <p:cBhvr additive="base">
                                        <p:cTn id="15"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132423" cy="830997"/>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Inadequate Training</a:t>
            </a:r>
          </a:p>
        </p:txBody>
      </p:sp>
      <p:sp>
        <p:nvSpPr>
          <p:cNvPr id="5" name="TextBox 4">
            <a:extLst>
              <a:ext uri="{FF2B5EF4-FFF2-40B4-BE49-F238E27FC236}">
                <a16:creationId xmlns:a16="http://schemas.microsoft.com/office/drawing/2014/main" id="{81BC4229-C4C3-D1BB-A143-F0BE446BBEBA}"/>
              </a:ext>
            </a:extLst>
          </p:cNvPr>
          <p:cNvSpPr txBox="1"/>
          <p:nvPr/>
        </p:nvSpPr>
        <p:spPr>
          <a:xfrm>
            <a:off x="995420" y="2146563"/>
            <a:ext cx="8599861" cy="70788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Inadequate Training </a:t>
            </a:r>
            <a:r>
              <a:rPr lang="en-US" sz="2000" dirty="0">
                <a:latin typeface="Poppins" panose="00000500000000000000" pitchFamily="2" charset="0"/>
                <a:cs typeface="Poppins" panose="00000500000000000000" pitchFamily="2" charset="0"/>
              </a:rPr>
              <a:t>is when an FSM fails to explain job duties and/or expectations to an FSW.</a:t>
            </a:r>
          </a:p>
        </p:txBody>
      </p:sp>
      <p:pic>
        <p:nvPicPr>
          <p:cNvPr id="10" name="Picture 9">
            <a:extLst>
              <a:ext uri="{FF2B5EF4-FFF2-40B4-BE49-F238E27FC236}">
                <a16:creationId xmlns:a16="http://schemas.microsoft.com/office/drawing/2014/main" id="{7E828F39-CCDB-FE7A-1B87-BEB863BAABAA}"/>
              </a:ext>
            </a:extLst>
          </p:cNvPr>
          <p:cNvPicPr>
            <a:picLocks noChangeAspect="1"/>
          </p:cNvPicPr>
          <p:nvPr/>
        </p:nvPicPr>
        <p:blipFill>
          <a:blip r:embed="rId2"/>
          <a:stretch>
            <a:fillRect/>
          </a:stretch>
        </p:blipFill>
        <p:spPr>
          <a:xfrm>
            <a:off x="463118" y="2079141"/>
            <a:ext cx="451143" cy="512108"/>
          </a:xfrm>
          <a:prstGeom prst="rect">
            <a:avLst/>
          </a:prstGeom>
        </p:spPr>
      </p:pic>
      <p:sp>
        <p:nvSpPr>
          <p:cNvPr id="8" name="TextBox 7">
            <a:extLst>
              <a:ext uri="{FF2B5EF4-FFF2-40B4-BE49-F238E27FC236}">
                <a16:creationId xmlns:a16="http://schemas.microsoft.com/office/drawing/2014/main" id="{058CEBA0-7389-9AF2-BC52-59147886D3C5}"/>
              </a:ext>
            </a:extLst>
          </p:cNvPr>
          <p:cNvSpPr txBox="1"/>
          <p:nvPr/>
        </p:nvSpPr>
        <p:spPr>
          <a:xfrm>
            <a:off x="810226" y="7004225"/>
            <a:ext cx="8513869"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What is another example of Inadequate Training in the cafeteria?</a:t>
            </a:r>
          </a:p>
        </p:txBody>
      </p:sp>
      <p:pic>
        <p:nvPicPr>
          <p:cNvPr id="6146" name="Picture 2" descr="Minion clipart despicable me">
            <a:extLst>
              <a:ext uri="{FF2B5EF4-FFF2-40B4-BE49-F238E27FC236}">
                <a16:creationId xmlns:a16="http://schemas.microsoft.com/office/drawing/2014/main" id="{FE0C18F8-77FA-42A1-7D0A-7AD592B6B7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71" t="13795" r="14973" b="12837"/>
          <a:stretch/>
        </p:blipFill>
        <p:spPr bwMode="auto">
          <a:xfrm>
            <a:off x="6889763" y="4180937"/>
            <a:ext cx="2072035" cy="24605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evin">
            <a:extLst>
              <a:ext uri="{FF2B5EF4-FFF2-40B4-BE49-F238E27FC236}">
                <a16:creationId xmlns:a16="http://schemas.microsoft.com/office/drawing/2014/main" id="{3CE0F282-CCB9-1C53-2E03-0FFD0DBD3B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91" t="1936" r="14693"/>
          <a:stretch/>
        </p:blipFill>
        <p:spPr bwMode="auto">
          <a:xfrm>
            <a:off x="1249413" y="3081823"/>
            <a:ext cx="1814732" cy="35244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3F17A90-4337-9492-620C-532FBA97DBFE}"/>
              </a:ext>
            </a:extLst>
          </p:cNvPr>
          <p:cNvGrpSpPr/>
          <p:nvPr/>
        </p:nvGrpSpPr>
        <p:grpSpPr>
          <a:xfrm>
            <a:off x="2858292" y="3109555"/>
            <a:ext cx="2136115" cy="1480733"/>
            <a:chOff x="1926601" y="4142072"/>
            <a:chExt cx="2891253" cy="2149707"/>
          </a:xfrm>
        </p:grpSpPr>
        <p:pic>
          <p:nvPicPr>
            <p:cNvPr id="5126" name="Picture 6" descr="Marks Speach Comments Clip Art at Clker.com - vector clip art online,  royalty free &amp; public domain">
              <a:extLst>
                <a:ext uri="{FF2B5EF4-FFF2-40B4-BE49-F238E27FC236}">
                  <a16:creationId xmlns:a16="http://schemas.microsoft.com/office/drawing/2014/main" id="{7BB57E83-6B1B-D6B4-C7E8-4351ACD16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6601" y="4142072"/>
              <a:ext cx="2891253" cy="2043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C8A14C-051F-65AA-137D-0461E428DB21}"/>
                </a:ext>
              </a:extLst>
            </p:cNvPr>
            <p:cNvSpPr txBox="1"/>
            <p:nvPr/>
          </p:nvSpPr>
          <p:spPr>
            <a:xfrm>
              <a:off x="2172733" y="4354320"/>
              <a:ext cx="2483833" cy="1937459"/>
            </a:xfrm>
            <a:prstGeom prst="rect">
              <a:avLst/>
            </a:prstGeom>
            <a:noFill/>
          </p:spPr>
          <p:txBody>
            <a:bodyPr wrap="square" rtlCol="0">
              <a:spAutoFit/>
            </a:bodyPr>
            <a:lstStyle/>
            <a:p>
              <a:r>
                <a:rPr lang="en-US" sz="1600" dirty="0">
                  <a:latin typeface="Poppins" panose="00000500000000000000" pitchFamily="2" charset="0"/>
                  <a:cs typeface="Poppins" panose="00000500000000000000" pitchFamily="2" charset="0"/>
                </a:rPr>
                <a:t>Um, what does shingling mean?</a:t>
              </a:r>
            </a:p>
          </p:txBody>
        </p:sp>
      </p:grpSp>
      <p:grpSp>
        <p:nvGrpSpPr>
          <p:cNvPr id="11" name="Group 10">
            <a:extLst>
              <a:ext uri="{FF2B5EF4-FFF2-40B4-BE49-F238E27FC236}">
                <a16:creationId xmlns:a16="http://schemas.microsoft.com/office/drawing/2014/main" id="{47D05CB8-A994-6919-1196-DB5D3C17E888}"/>
              </a:ext>
            </a:extLst>
          </p:cNvPr>
          <p:cNvGrpSpPr/>
          <p:nvPr/>
        </p:nvGrpSpPr>
        <p:grpSpPr>
          <a:xfrm>
            <a:off x="5797207" y="3337147"/>
            <a:ext cx="1994262" cy="1407337"/>
            <a:chOff x="5797207" y="3337147"/>
            <a:chExt cx="1994262" cy="1407337"/>
          </a:xfrm>
        </p:grpSpPr>
        <p:pic>
          <p:nvPicPr>
            <p:cNvPr id="6150" name="Picture 6" descr="Marks Speach Comments Clip Art at Clker.com - vector clip art online,  royalty free &amp; public domain">
              <a:extLst>
                <a:ext uri="{FF2B5EF4-FFF2-40B4-BE49-F238E27FC236}">
                  <a16:creationId xmlns:a16="http://schemas.microsoft.com/office/drawing/2014/main" id="{0F6A930D-2A3C-986F-FE2A-8D982D13D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797207" y="3337147"/>
              <a:ext cx="1835104" cy="14073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230D15-6D64-D33D-BF7E-56D48450F738}"/>
                </a:ext>
              </a:extLst>
            </p:cNvPr>
            <p:cNvSpPr txBox="1"/>
            <p:nvPr/>
          </p:nvSpPr>
          <p:spPr>
            <a:xfrm>
              <a:off x="5916370" y="3572148"/>
              <a:ext cx="1875099" cy="584775"/>
            </a:xfrm>
            <a:prstGeom prst="rect">
              <a:avLst/>
            </a:prstGeom>
            <a:noFill/>
          </p:spPr>
          <p:txBody>
            <a:bodyPr wrap="square" rtlCol="0">
              <a:spAutoFit/>
            </a:bodyPr>
            <a:lstStyle/>
            <a:p>
              <a:r>
                <a:rPr lang="en-US" sz="1600" dirty="0">
                  <a:latin typeface="Poppins" panose="00000500000000000000" pitchFamily="2" charset="0"/>
                  <a:cs typeface="Poppins" panose="00000500000000000000" pitchFamily="2" charset="0"/>
                </a:rPr>
                <a:t>Go shingle the burritos!</a:t>
              </a:r>
            </a:p>
          </p:txBody>
        </p:sp>
      </p:grpSp>
    </p:spTree>
    <p:extLst>
      <p:ext uri="{BB962C8B-B14F-4D97-AF65-F5344CB8AC3E}">
        <p14:creationId xmlns:p14="http://schemas.microsoft.com/office/powerpoint/2010/main" val="139766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anim calcmode="lin" valueType="num">
                                      <p:cBhvr>
                                        <p:cTn id="10" dur="2000" fill="hold"/>
                                        <p:tgtEl>
                                          <p:spTgt spid="7"/>
                                        </p:tgtEl>
                                        <p:attrNameLst>
                                          <p:attrName>ppt_x</p:attrName>
                                        </p:attrNameLst>
                                      </p:cBhvr>
                                      <p:tavLst>
                                        <p:tav tm="0">
                                          <p:val>
                                            <p:strVal val="#ppt_x"/>
                                          </p:val>
                                        </p:tav>
                                        <p:tav tm="100000">
                                          <p:val>
                                            <p:strVal val="#ppt_x"/>
                                          </p:val>
                                        </p:tav>
                                      </p:tavLst>
                                    </p:anim>
                                    <p:anim calcmode="lin" valueType="num">
                                      <p:cBhvr>
                                        <p:cTn id="11"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000" fill="hold"/>
                                        <p:tgtEl>
                                          <p:spTgt spid="8"/>
                                        </p:tgtEl>
                                        <p:attrNameLst>
                                          <p:attrName>ppt_x</p:attrName>
                                        </p:attrNameLst>
                                      </p:cBhvr>
                                      <p:tavLst>
                                        <p:tav tm="0">
                                          <p:val>
                                            <p:strVal val="0-#ppt_w/2"/>
                                          </p:val>
                                        </p:tav>
                                        <p:tav tm="100000">
                                          <p:val>
                                            <p:strVal val="#ppt_x"/>
                                          </p:val>
                                        </p:tav>
                                      </p:tavLst>
                                    </p:anim>
                                    <p:anim calcmode="lin" valueType="num">
                                      <p:cBhvr additive="base">
                                        <p:cTn id="17"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MINION 2">
            <a:extLst>
              <a:ext uri="{FF2B5EF4-FFF2-40B4-BE49-F238E27FC236}">
                <a16:creationId xmlns:a16="http://schemas.microsoft.com/office/drawing/2014/main" id="{9EB52FE9-AED7-048E-1057-F2C1AEE97A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88" r="27519" b="3616"/>
          <a:stretch/>
        </p:blipFill>
        <p:spPr bwMode="auto">
          <a:xfrm>
            <a:off x="6624464" y="3137871"/>
            <a:ext cx="2133956" cy="3784923"/>
          </a:xfrm>
          <a:prstGeom prst="rect">
            <a:avLst/>
          </a:prstGeom>
          <a:noFill/>
          <a:extLst>
            <a:ext uri="{909E8E84-426E-40DD-AFC4-6F175D3DCCD1}">
              <a14:hiddenFill xmlns:a14="http://schemas.microsoft.com/office/drawing/2010/main">
                <a:solidFill>
                  <a:srgbClr val="FFFFFF"/>
                </a:solidFill>
              </a14:hiddenFill>
            </a:ext>
          </a:extLst>
        </p:spPr>
      </p:pic>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132423" cy="830997"/>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Poor Performance</a:t>
            </a:r>
          </a:p>
        </p:txBody>
      </p:sp>
      <p:pic>
        <p:nvPicPr>
          <p:cNvPr id="10" name="Picture 9">
            <a:extLst>
              <a:ext uri="{FF2B5EF4-FFF2-40B4-BE49-F238E27FC236}">
                <a16:creationId xmlns:a16="http://schemas.microsoft.com/office/drawing/2014/main" id="{7E828F39-CCDB-FE7A-1B87-BEB863BAABAA}"/>
              </a:ext>
            </a:extLst>
          </p:cNvPr>
          <p:cNvPicPr>
            <a:picLocks noChangeAspect="1"/>
          </p:cNvPicPr>
          <p:nvPr/>
        </p:nvPicPr>
        <p:blipFill>
          <a:blip r:embed="rId3"/>
          <a:stretch>
            <a:fillRect/>
          </a:stretch>
        </p:blipFill>
        <p:spPr>
          <a:xfrm>
            <a:off x="463118" y="2079141"/>
            <a:ext cx="451143" cy="512108"/>
          </a:xfrm>
          <a:prstGeom prst="rect">
            <a:avLst/>
          </a:prstGeom>
        </p:spPr>
      </p:pic>
      <p:sp>
        <p:nvSpPr>
          <p:cNvPr id="8" name="TextBox 7">
            <a:extLst>
              <a:ext uri="{FF2B5EF4-FFF2-40B4-BE49-F238E27FC236}">
                <a16:creationId xmlns:a16="http://schemas.microsoft.com/office/drawing/2014/main" id="{058CEBA0-7389-9AF2-BC52-59147886D3C5}"/>
              </a:ext>
            </a:extLst>
          </p:cNvPr>
          <p:cNvSpPr txBox="1"/>
          <p:nvPr/>
        </p:nvSpPr>
        <p:spPr>
          <a:xfrm>
            <a:off x="925976" y="7004225"/>
            <a:ext cx="8223726"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What is another example of Poor Performance in the cafeteria?</a:t>
            </a:r>
          </a:p>
        </p:txBody>
      </p:sp>
      <p:grpSp>
        <p:nvGrpSpPr>
          <p:cNvPr id="2" name="Group 1">
            <a:extLst>
              <a:ext uri="{FF2B5EF4-FFF2-40B4-BE49-F238E27FC236}">
                <a16:creationId xmlns:a16="http://schemas.microsoft.com/office/drawing/2014/main" id="{C5E149F9-5B22-A939-85B2-FF47CA180209}"/>
              </a:ext>
            </a:extLst>
          </p:cNvPr>
          <p:cNvGrpSpPr/>
          <p:nvPr/>
        </p:nvGrpSpPr>
        <p:grpSpPr>
          <a:xfrm>
            <a:off x="2603647" y="3723011"/>
            <a:ext cx="2136115" cy="1407337"/>
            <a:chOff x="2603647" y="3723011"/>
            <a:chExt cx="2136115" cy="1407337"/>
          </a:xfrm>
        </p:grpSpPr>
        <p:pic>
          <p:nvPicPr>
            <p:cNvPr id="5126" name="Picture 6" descr="Marks Speach Comments Clip Art at Clker.com - vector clip art online,  royalty free &amp; public domain">
              <a:extLst>
                <a:ext uri="{FF2B5EF4-FFF2-40B4-BE49-F238E27FC236}">
                  <a16:creationId xmlns:a16="http://schemas.microsoft.com/office/drawing/2014/main" id="{7BB57E83-6B1B-D6B4-C7E8-4351ACD16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647" y="3723011"/>
              <a:ext cx="2136115" cy="14073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C8A14C-051F-65AA-137D-0461E428DB21}"/>
                </a:ext>
              </a:extLst>
            </p:cNvPr>
            <p:cNvSpPr txBox="1"/>
            <p:nvPr/>
          </p:nvSpPr>
          <p:spPr>
            <a:xfrm>
              <a:off x="2727619" y="3869209"/>
              <a:ext cx="1954268" cy="830997"/>
            </a:xfrm>
            <a:prstGeom prst="rect">
              <a:avLst/>
            </a:prstGeom>
            <a:noFill/>
          </p:spPr>
          <p:txBody>
            <a:bodyPr wrap="square" rtlCol="0">
              <a:spAutoFit/>
            </a:bodyPr>
            <a:lstStyle/>
            <a:p>
              <a:r>
                <a:rPr lang="en-US" sz="1600" dirty="0">
                  <a:latin typeface="Poppins" panose="00000500000000000000" pitchFamily="2" charset="0"/>
                  <a:cs typeface="Poppins" panose="00000500000000000000" pitchFamily="2" charset="0"/>
                </a:rPr>
                <a:t>This is the fourth time I’ve showed you!</a:t>
              </a:r>
            </a:p>
          </p:txBody>
        </p:sp>
      </p:grpSp>
      <p:grpSp>
        <p:nvGrpSpPr>
          <p:cNvPr id="4" name="Group 3">
            <a:extLst>
              <a:ext uri="{FF2B5EF4-FFF2-40B4-BE49-F238E27FC236}">
                <a16:creationId xmlns:a16="http://schemas.microsoft.com/office/drawing/2014/main" id="{1FE79F95-8837-E416-6902-782B032C2644}"/>
              </a:ext>
            </a:extLst>
          </p:cNvPr>
          <p:cNvGrpSpPr/>
          <p:nvPr/>
        </p:nvGrpSpPr>
        <p:grpSpPr>
          <a:xfrm>
            <a:off x="5266479" y="3585748"/>
            <a:ext cx="1967696" cy="1067272"/>
            <a:chOff x="5774057" y="3313999"/>
            <a:chExt cx="2173234" cy="1407337"/>
          </a:xfrm>
        </p:grpSpPr>
        <p:pic>
          <p:nvPicPr>
            <p:cNvPr id="6150" name="Picture 6" descr="Marks Speach Comments Clip Art at Clker.com - vector clip art online,  royalty free &amp; public domain">
              <a:extLst>
                <a:ext uri="{FF2B5EF4-FFF2-40B4-BE49-F238E27FC236}">
                  <a16:creationId xmlns:a16="http://schemas.microsoft.com/office/drawing/2014/main" id="{0F6A930D-2A3C-986F-FE2A-8D982D13D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774057" y="3313999"/>
              <a:ext cx="1835104" cy="14073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230D15-6D64-D33D-BF7E-56D48450F738}"/>
                </a:ext>
              </a:extLst>
            </p:cNvPr>
            <p:cNvSpPr txBox="1"/>
            <p:nvPr/>
          </p:nvSpPr>
          <p:spPr>
            <a:xfrm>
              <a:off x="6072191" y="3644978"/>
              <a:ext cx="1875100" cy="338553"/>
            </a:xfrm>
            <a:prstGeom prst="rect">
              <a:avLst/>
            </a:prstGeom>
            <a:noFill/>
          </p:spPr>
          <p:txBody>
            <a:bodyPr wrap="square" rtlCol="0">
              <a:spAutoFit/>
            </a:bodyPr>
            <a:lstStyle/>
            <a:p>
              <a:r>
                <a:rPr lang="en-US" sz="1600" dirty="0">
                  <a:latin typeface="Poppins" panose="00000500000000000000" pitchFamily="2" charset="0"/>
                  <a:cs typeface="Poppins" panose="00000500000000000000" pitchFamily="2" charset="0"/>
                </a:rPr>
                <a:t>Um, sorry.</a:t>
              </a:r>
            </a:p>
          </p:txBody>
        </p:sp>
      </p:grpSp>
      <p:sp>
        <p:nvSpPr>
          <p:cNvPr id="5" name="TextBox 4">
            <a:extLst>
              <a:ext uri="{FF2B5EF4-FFF2-40B4-BE49-F238E27FC236}">
                <a16:creationId xmlns:a16="http://schemas.microsoft.com/office/drawing/2014/main" id="{81BC4229-C4C3-D1BB-A143-F0BE446BBEBA}"/>
              </a:ext>
            </a:extLst>
          </p:cNvPr>
          <p:cNvSpPr txBox="1"/>
          <p:nvPr/>
        </p:nvSpPr>
        <p:spPr>
          <a:xfrm>
            <a:off x="995420" y="2146563"/>
            <a:ext cx="8599861" cy="1323439"/>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Poor Performance </a:t>
            </a:r>
            <a:r>
              <a:rPr lang="en-US" sz="2000" dirty="0">
                <a:latin typeface="Poppins" panose="00000500000000000000" pitchFamily="2" charset="0"/>
                <a:cs typeface="Poppins" panose="00000500000000000000" pitchFamily="2" charset="0"/>
              </a:rPr>
              <a:t>is when an FSW is not working up to their full potential and/or when a FSW continues to make mistakes despite receiving training. Time is wasted and other staff may need to pitch in to assist.</a:t>
            </a:r>
          </a:p>
        </p:txBody>
      </p:sp>
      <p:pic>
        <p:nvPicPr>
          <p:cNvPr id="7170" name="Picture 2" descr="Despicable Me Minions PNG Free Download">
            <a:extLst>
              <a:ext uri="{FF2B5EF4-FFF2-40B4-BE49-F238E27FC236}">
                <a16:creationId xmlns:a16="http://schemas.microsoft.com/office/drawing/2014/main" id="{175089C9-0626-FDEF-74FF-8818D633B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226" y="4476614"/>
            <a:ext cx="2720052" cy="249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6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anim calcmode="lin" valueType="num">
                                      <p:cBhvr>
                                        <p:cTn id="11" dur="2000" fill="hold"/>
                                        <p:tgtEl>
                                          <p:spTgt spid="4"/>
                                        </p:tgtEl>
                                        <p:attrNameLst>
                                          <p:attrName>ppt_x</p:attrName>
                                        </p:attrNameLst>
                                      </p:cBhvr>
                                      <p:tavLst>
                                        <p:tav tm="0">
                                          <p:val>
                                            <p:strVal val="#ppt_x"/>
                                          </p:val>
                                        </p:tav>
                                        <p:tav tm="100000">
                                          <p:val>
                                            <p:strVal val="#ppt_x"/>
                                          </p:val>
                                        </p:tav>
                                      </p:tavLst>
                                    </p:anim>
                                    <p:anim calcmode="lin" valueType="num">
                                      <p:cBhvr>
                                        <p:cTn id="12"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0-#ppt_w/2"/>
                                          </p:val>
                                        </p:tav>
                                        <p:tav tm="100000">
                                          <p:val>
                                            <p:strVal val="#ppt_x"/>
                                          </p:val>
                                        </p:tav>
                                      </p:tavLst>
                                    </p:anim>
                                    <p:anim calcmode="lin" valueType="num">
                                      <p:cBhvr additive="base">
                                        <p:cTn id="1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132423"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Tardiness &amp; </a:t>
            </a:r>
          </a:p>
          <a:p>
            <a:r>
              <a:rPr lang="en-US" sz="4800" b="1" dirty="0">
                <a:solidFill>
                  <a:schemeClr val="bg1"/>
                </a:solidFill>
                <a:latin typeface="Arial Black" panose="020B0A04020102020204" pitchFamily="34" charset="0"/>
              </a:rPr>
              <a:t>Absenteeism</a:t>
            </a:r>
          </a:p>
        </p:txBody>
      </p:sp>
      <p:pic>
        <p:nvPicPr>
          <p:cNvPr id="10" name="Picture 9">
            <a:extLst>
              <a:ext uri="{FF2B5EF4-FFF2-40B4-BE49-F238E27FC236}">
                <a16:creationId xmlns:a16="http://schemas.microsoft.com/office/drawing/2014/main" id="{7E828F39-CCDB-FE7A-1B87-BEB863BAABAA}"/>
              </a:ext>
            </a:extLst>
          </p:cNvPr>
          <p:cNvPicPr>
            <a:picLocks noChangeAspect="1"/>
          </p:cNvPicPr>
          <p:nvPr/>
        </p:nvPicPr>
        <p:blipFill>
          <a:blip r:embed="rId2"/>
          <a:stretch>
            <a:fillRect/>
          </a:stretch>
        </p:blipFill>
        <p:spPr>
          <a:xfrm>
            <a:off x="463118" y="2079141"/>
            <a:ext cx="451143" cy="512108"/>
          </a:xfrm>
          <a:prstGeom prst="rect">
            <a:avLst/>
          </a:prstGeom>
        </p:spPr>
      </p:pic>
      <p:sp>
        <p:nvSpPr>
          <p:cNvPr id="8" name="TextBox 7">
            <a:extLst>
              <a:ext uri="{FF2B5EF4-FFF2-40B4-BE49-F238E27FC236}">
                <a16:creationId xmlns:a16="http://schemas.microsoft.com/office/drawing/2014/main" id="{058CEBA0-7389-9AF2-BC52-59147886D3C5}"/>
              </a:ext>
            </a:extLst>
          </p:cNvPr>
          <p:cNvSpPr txBox="1"/>
          <p:nvPr/>
        </p:nvSpPr>
        <p:spPr>
          <a:xfrm>
            <a:off x="497712" y="7004225"/>
            <a:ext cx="9087744"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What is another example of Tardiness &amp; Absenteeism in the cafeteria?</a:t>
            </a:r>
          </a:p>
        </p:txBody>
      </p:sp>
      <p:sp>
        <p:nvSpPr>
          <p:cNvPr id="5" name="TextBox 4">
            <a:extLst>
              <a:ext uri="{FF2B5EF4-FFF2-40B4-BE49-F238E27FC236}">
                <a16:creationId xmlns:a16="http://schemas.microsoft.com/office/drawing/2014/main" id="{81BC4229-C4C3-D1BB-A143-F0BE446BBEBA}"/>
              </a:ext>
            </a:extLst>
          </p:cNvPr>
          <p:cNvSpPr txBox="1"/>
          <p:nvPr/>
        </p:nvSpPr>
        <p:spPr>
          <a:xfrm>
            <a:off x="995420" y="2146563"/>
            <a:ext cx="8599862" cy="1015663"/>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Tardiness &amp; Absenteeism </a:t>
            </a:r>
            <a:r>
              <a:rPr lang="en-US" sz="2000" dirty="0">
                <a:latin typeface="Poppins" panose="00000500000000000000" pitchFamily="2" charset="0"/>
                <a:cs typeface="Poppins" panose="00000500000000000000" pitchFamily="2" charset="0"/>
              </a:rPr>
              <a:t>is when an FSW is late to work and/or absent from work on a regular basis. This leads to delays in the kitchen and others having to take on additional work</a:t>
            </a:r>
          </a:p>
        </p:txBody>
      </p:sp>
      <p:pic>
        <p:nvPicPr>
          <p:cNvPr id="11" name="Picture 10">
            <a:extLst>
              <a:ext uri="{FF2B5EF4-FFF2-40B4-BE49-F238E27FC236}">
                <a16:creationId xmlns:a16="http://schemas.microsoft.com/office/drawing/2014/main" id="{20C79E1B-D8F9-0475-1AD4-2BDE34E3AA23}"/>
              </a:ext>
            </a:extLst>
          </p:cNvPr>
          <p:cNvPicPr>
            <a:picLocks noChangeAspect="1"/>
          </p:cNvPicPr>
          <p:nvPr/>
        </p:nvPicPr>
        <p:blipFill>
          <a:blip r:embed="rId3"/>
          <a:srcRect l="5477" t="3192" r="4496" b="9838"/>
          <a:stretch/>
        </p:blipFill>
        <p:spPr>
          <a:xfrm>
            <a:off x="675454" y="4424863"/>
            <a:ext cx="2911781" cy="2617159"/>
          </a:xfrm>
          <a:prstGeom prst="rect">
            <a:avLst/>
          </a:prstGeom>
        </p:spPr>
      </p:pic>
      <p:grpSp>
        <p:nvGrpSpPr>
          <p:cNvPr id="25" name="Group 24">
            <a:extLst>
              <a:ext uri="{FF2B5EF4-FFF2-40B4-BE49-F238E27FC236}">
                <a16:creationId xmlns:a16="http://schemas.microsoft.com/office/drawing/2014/main" id="{0B5E6008-DD4C-5B5D-B7F1-BB713B53C7BB}"/>
              </a:ext>
            </a:extLst>
          </p:cNvPr>
          <p:cNvGrpSpPr/>
          <p:nvPr/>
        </p:nvGrpSpPr>
        <p:grpSpPr>
          <a:xfrm>
            <a:off x="3173967" y="3249650"/>
            <a:ext cx="3105242" cy="1899711"/>
            <a:chOff x="3263226" y="3544747"/>
            <a:chExt cx="3105242" cy="1899711"/>
          </a:xfrm>
        </p:grpSpPr>
        <p:sp>
          <p:nvSpPr>
            <p:cNvPr id="13" name="TextBox 12">
              <a:extLst>
                <a:ext uri="{FF2B5EF4-FFF2-40B4-BE49-F238E27FC236}">
                  <a16:creationId xmlns:a16="http://schemas.microsoft.com/office/drawing/2014/main" id="{1DCB080E-FAAE-2486-EC39-FC38BBC54F65}"/>
                </a:ext>
              </a:extLst>
            </p:cNvPr>
            <p:cNvSpPr txBox="1"/>
            <p:nvPr/>
          </p:nvSpPr>
          <p:spPr>
            <a:xfrm>
              <a:off x="3412284" y="3693375"/>
              <a:ext cx="2851990" cy="1077218"/>
            </a:xfrm>
            <a:prstGeom prst="rect">
              <a:avLst/>
            </a:prstGeom>
            <a:noFill/>
          </p:spPr>
          <p:txBody>
            <a:bodyPr wrap="square" rtlCol="0">
              <a:spAutoFit/>
            </a:bodyPr>
            <a:lstStyle/>
            <a:p>
              <a:r>
                <a:rPr lang="en-US" sz="1600" dirty="0">
                  <a:latin typeface="Poppins" panose="00000500000000000000" pitchFamily="2" charset="0"/>
                  <a:cs typeface="Poppins" panose="00000500000000000000" pitchFamily="2" charset="0"/>
                </a:rPr>
                <a:t>Wow, she’s late again. She was supposed to help me with teriyaki bowls. I can never rely on her.</a:t>
              </a:r>
            </a:p>
          </p:txBody>
        </p:sp>
        <p:pic>
          <p:nvPicPr>
            <p:cNvPr id="14" name="Picture 13">
              <a:extLst>
                <a:ext uri="{FF2B5EF4-FFF2-40B4-BE49-F238E27FC236}">
                  <a16:creationId xmlns:a16="http://schemas.microsoft.com/office/drawing/2014/main" id="{2B4B4841-9D16-ABF8-503B-731581F7C9A3}"/>
                </a:ext>
              </a:extLst>
            </p:cNvPr>
            <p:cNvPicPr>
              <a:picLocks noChangeAspect="1"/>
            </p:cNvPicPr>
            <p:nvPr/>
          </p:nvPicPr>
          <p:blipFill>
            <a:blip r:embed="rId4"/>
            <a:stretch>
              <a:fillRect/>
            </a:stretch>
          </p:blipFill>
          <p:spPr>
            <a:xfrm>
              <a:off x="3263226" y="3544747"/>
              <a:ext cx="3105242" cy="1899711"/>
            </a:xfrm>
            <a:prstGeom prst="rect">
              <a:avLst/>
            </a:prstGeom>
          </p:spPr>
        </p:pic>
      </p:grpSp>
      <p:pic>
        <p:nvPicPr>
          <p:cNvPr id="8204" name="Picture 12" descr="Free: Minion Lady Transparent Png - Despicable Me Minion Girl - nohat.cc">
            <a:extLst>
              <a:ext uri="{FF2B5EF4-FFF2-40B4-BE49-F238E27FC236}">
                <a16:creationId xmlns:a16="http://schemas.microsoft.com/office/drawing/2014/main" id="{916FA485-3CEA-A99E-EAF5-B1E22940D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806" b="92917" l="2946" r="96399">
                        <a14:foregroundMark x1="37971" y1="12222" x2="49264" y2="27083"/>
                        <a14:foregroundMark x1="34534" y1="8333" x2="34534" y2="8333"/>
                        <a14:foregroundMark x1="39607" y1="6806" x2="28478" y2="12639"/>
                        <a14:foregroundMark x1="75123" y1="14306" x2="75123" y2="14306"/>
                        <a14:foregroundMark x1="45008" y1="9167" x2="45008" y2="9167"/>
                        <a14:foregroundMark x1="45663" y1="9167" x2="45663" y2="9167"/>
                        <a14:foregroundMark x1="52046" y1="21389" x2="52046" y2="21389"/>
                        <a14:foregroundMark x1="44517" y1="8889" x2="44517" y2="8889"/>
                        <a14:foregroundMark x1="39935" y1="23056" x2="39935" y2="27222"/>
                        <a14:foregroundMark x1="7692" y1="18472" x2="7692" y2="18472"/>
                        <a14:foregroundMark x1="2946" y1="18472" x2="2946" y2="18472"/>
                        <a14:foregroundMark x1="90344" y1="15833" x2="92471" y2="20000"/>
                        <a14:foregroundMark x1="96563" y1="18750" x2="96563" y2="18750"/>
                        <a14:foregroundMark x1="23241" y1="61250" x2="23241" y2="61250"/>
                        <a14:foregroundMark x1="64157" y1="61528" x2="64157" y2="61528"/>
                        <a14:foregroundMark x1="64157" y1="60556" x2="64157" y2="60556"/>
                        <a14:foregroundMark x1="67430" y1="65278" x2="67430" y2="65278"/>
                        <a14:foregroundMark x1="66285" y1="62083" x2="66285" y2="62083"/>
                        <a14:foregroundMark x1="23077" y1="60556" x2="23077" y2="60556"/>
                        <a14:foregroundMark x1="58101" y1="89167" x2="58101" y2="89167"/>
                        <a14:foregroundMark x1="58101" y1="89167" x2="58101" y2="89167"/>
                        <a14:foregroundMark x1="55810" y1="92917" x2="55810" y2="92917"/>
                        <a14:foregroundMark x1="36825" y1="92778" x2="36825" y2="92778"/>
                        <a14:foregroundMark x1="25041" y1="89028" x2="25041" y2="89028"/>
                        <a14:foregroundMark x1="17840" y1="87917" x2="26350" y2="87500"/>
                        <a14:foregroundMark x1="26350" y1="87500" x2="45663" y2="88889"/>
                        <a14:foregroundMark x1="45663" y1="88889" x2="78396" y2="88056"/>
                      </a14:backgroundRemoval>
                    </a14:imgEffect>
                  </a14:imgLayer>
                </a14:imgProps>
              </a:ext>
              <a:ext uri="{28A0092B-C50C-407E-A947-70E740481C1C}">
                <a14:useLocalDpi xmlns:a14="http://schemas.microsoft.com/office/drawing/2010/main" val="0"/>
              </a:ext>
            </a:extLst>
          </a:blip>
          <a:srcRect/>
          <a:stretch>
            <a:fillRect/>
          </a:stretch>
        </p:blipFill>
        <p:spPr bwMode="auto">
          <a:xfrm>
            <a:off x="7472117" y="5027366"/>
            <a:ext cx="1677585" cy="197685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A81B25B-1D2C-165B-5008-E0F2CF14D58D}"/>
              </a:ext>
            </a:extLst>
          </p:cNvPr>
          <p:cNvGrpSpPr/>
          <p:nvPr/>
        </p:nvGrpSpPr>
        <p:grpSpPr>
          <a:xfrm>
            <a:off x="5521760" y="4131022"/>
            <a:ext cx="2130427" cy="1485228"/>
            <a:chOff x="5521760" y="4131022"/>
            <a:chExt cx="2130427" cy="1485228"/>
          </a:xfrm>
        </p:grpSpPr>
        <p:pic>
          <p:nvPicPr>
            <p:cNvPr id="20" name="Picture 19">
              <a:extLst>
                <a:ext uri="{FF2B5EF4-FFF2-40B4-BE49-F238E27FC236}">
                  <a16:creationId xmlns:a16="http://schemas.microsoft.com/office/drawing/2014/main" id="{FFFF83A9-1BAB-D1C6-C80E-AE26C2E921D4}"/>
                </a:ext>
              </a:extLst>
            </p:cNvPr>
            <p:cNvPicPr>
              <a:picLocks noChangeAspect="1"/>
            </p:cNvPicPr>
            <p:nvPr/>
          </p:nvPicPr>
          <p:blipFill>
            <a:blip r:embed="rId4"/>
            <a:stretch>
              <a:fillRect/>
            </a:stretch>
          </p:blipFill>
          <p:spPr>
            <a:xfrm flipH="1">
              <a:off x="5521760" y="4131022"/>
              <a:ext cx="2130427" cy="1485228"/>
            </a:xfrm>
            <a:prstGeom prst="rect">
              <a:avLst/>
            </a:prstGeom>
          </p:spPr>
        </p:pic>
        <p:sp>
          <p:nvSpPr>
            <p:cNvPr id="21" name="TextBox 20">
              <a:extLst>
                <a:ext uri="{FF2B5EF4-FFF2-40B4-BE49-F238E27FC236}">
                  <a16:creationId xmlns:a16="http://schemas.microsoft.com/office/drawing/2014/main" id="{078A3778-59C7-F297-075B-A56C9AC112D8}"/>
                </a:ext>
              </a:extLst>
            </p:cNvPr>
            <p:cNvSpPr txBox="1"/>
            <p:nvPr/>
          </p:nvSpPr>
          <p:spPr>
            <a:xfrm>
              <a:off x="5618613" y="4369020"/>
              <a:ext cx="1965603" cy="584775"/>
            </a:xfrm>
            <a:prstGeom prst="rect">
              <a:avLst/>
            </a:prstGeom>
            <a:noFill/>
          </p:spPr>
          <p:txBody>
            <a:bodyPr wrap="none" rtlCol="0">
              <a:spAutoFit/>
            </a:bodyPr>
            <a:lstStyle/>
            <a:p>
              <a:r>
                <a:rPr lang="en-US" sz="1600" dirty="0">
                  <a:latin typeface="Poppins" panose="00000500000000000000" pitchFamily="2" charset="0"/>
                  <a:cs typeface="Poppins" panose="00000500000000000000" pitchFamily="2" charset="0"/>
                </a:rPr>
                <a:t>Sorry I’m late, </a:t>
              </a:r>
            </a:p>
            <a:p>
              <a:r>
                <a:rPr lang="en-US" sz="1600" dirty="0">
                  <a:latin typeface="Poppins" panose="00000500000000000000" pitchFamily="2" charset="0"/>
                  <a:cs typeface="Poppins" panose="00000500000000000000" pitchFamily="2" charset="0"/>
                </a:rPr>
                <a:t>traffic was brutal.</a:t>
              </a:r>
            </a:p>
          </p:txBody>
        </p:sp>
      </p:grpSp>
    </p:spTree>
    <p:extLst>
      <p:ext uri="{BB962C8B-B14F-4D97-AF65-F5344CB8AC3E}">
        <p14:creationId xmlns:p14="http://schemas.microsoft.com/office/powerpoint/2010/main" val="90324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2" presetClass="entr" presetSubtype="2" fill="hold" nodeType="withEffect">
                                  <p:stCondLst>
                                    <p:cond delay="0"/>
                                  </p:stCondLst>
                                  <p:childTnLst>
                                    <p:set>
                                      <p:cBhvr>
                                        <p:cTn id="9" dur="1" fill="hold">
                                          <p:stCondLst>
                                            <p:cond delay="0"/>
                                          </p:stCondLst>
                                        </p:cTn>
                                        <p:tgtEl>
                                          <p:spTgt spid="8204"/>
                                        </p:tgtEl>
                                        <p:attrNameLst>
                                          <p:attrName>style.visibility</p:attrName>
                                        </p:attrNameLst>
                                      </p:cBhvr>
                                      <p:to>
                                        <p:strVal val="visible"/>
                                      </p:to>
                                    </p:set>
                                    <p:anim calcmode="lin" valueType="num">
                                      <p:cBhvr additive="base">
                                        <p:cTn id="10" dur="2000" fill="hold"/>
                                        <p:tgtEl>
                                          <p:spTgt spid="8204"/>
                                        </p:tgtEl>
                                        <p:attrNameLst>
                                          <p:attrName>ppt_x</p:attrName>
                                        </p:attrNameLst>
                                      </p:cBhvr>
                                      <p:tavLst>
                                        <p:tav tm="0">
                                          <p:val>
                                            <p:strVal val="1+#ppt_w/2"/>
                                          </p:val>
                                        </p:tav>
                                        <p:tav tm="100000">
                                          <p:val>
                                            <p:strVal val="#ppt_x"/>
                                          </p:val>
                                        </p:tav>
                                      </p:tavLst>
                                    </p:anim>
                                    <p:anim calcmode="lin" valueType="num">
                                      <p:cBhvr additive="base">
                                        <p:cTn id="11" dur="2000" fill="hold"/>
                                        <p:tgtEl>
                                          <p:spTgt spid="8204"/>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ppt_x</p:attrName>
                                        </p:attrNameLst>
                                      </p:cBhvr>
                                      <p:tavLst>
                                        <p:tav tm="0">
                                          <p:val>
                                            <p:strVal val="#ppt_x"/>
                                          </p:val>
                                        </p:tav>
                                        <p:tav tm="100000">
                                          <p:val>
                                            <p:strVal val="#ppt_x"/>
                                          </p:val>
                                        </p:tav>
                                      </p:tavLst>
                                    </p:anim>
                                    <p:anim calcmode="lin" valueType="num">
                                      <p:cBhvr>
                                        <p:cTn id="16"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2000" fill="hold"/>
                                        <p:tgtEl>
                                          <p:spTgt spid="8"/>
                                        </p:tgtEl>
                                        <p:attrNameLst>
                                          <p:attrName>ppt_x</p:attrName>
                                        </p:attrNameLst>
                                      </p:cBhvr>
                                      <p:tavLst>
                                        <p:tav tm="0">
                                          <p:val>
                                            <p:strVal val="0-#ppt_w/2"/>
                                          </p:val>
                                        </p:tav>
                                        <p:tav tm="100000">
                                          <p:val>
                                            <p:strVal val="#ppt_x"/>
                                          </p:val>
                                        </p:tav>
                                      </p:tavLst>
                                    </p:anim>
                                    <p:anim calcmode="lin" valueType="num">
                                      <p:cBhvr additive="base">
                                        <p:cTn id="22"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E50661-9E97-CA0A-99EE-B1B53A2488BA}"/>
              </a:ext>
            </a:extLst>
          </p:cNvPr>
          <p:cNvPicPr>
            <a:picLocks noChangeAspect="1"/>
          </p:cNvPicPr>
          <p:nvPr/>
        </p:nvPicPr>
        <p:blipFill>
          <a:blip r:embed="rId2"/>
          <a:srcRect l="27277" t="16538" r="24771" b="18587"/>
          <a:stretch/>
        </p:blipFill>
        <p:spPr>
          <a:xfrm>
            <a:off x="7412409" y="4587542"/>
            <a:ext cx="1692781" cy="2290161"/>
          </a:xfrm>
          <a:prstGeom prst="rect">
            <a:avLst/>
          </a:prstGeom>
        </p:spPr>
      </p:pic>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132423" cy="830997"/>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Poor Morale</a:t>
            </a:r>
          </a:p>
        </p:txBody>
      </p:sp>
      <p:pic>
        <p:nvPicPr>
          <p:cNvPr id="10" name="Picture 9">
            <a:extLst>
              <a:ext uri="{FF2B5EF4-FFF2-40B4-BE49-F238E27FC236}">
                <a16:creationId xmlns:a16="http://schemas.microsoft.com/office/drawing/2014/main" id="{7E828F39-CCDB-FE7A-1B87-BEB863BAABAA}"/>
              </a:ext>
            </a:extLst>
          </p:cNvPr>
          <p:cNvPicPr>
            <a:picLocks noChangeAspect="1"/>
          </p:cNvPicPr>
          <p:nvPr/>
        </p:nvPicPr>
        <p:blipFill>
          <a:blip r:embed="rId3"/>
          <a:stretch>
            <a:fillRect/>
          </a:stretch>
        </p:blipFill>
        <p:spPr>
          <a:xfrm>
            <a:off x="463118" y="2079141"/>
            <a:ext cx="451143" cy="512108"/>
          </a:xfrm>
          <a:prstGeom prst="rect">
            <a:avLst/>
          </a:prstGeom>
        </p:spPr>
      </p:pic>
      <p:sp>
        <p:nvSpPr>
          <p:cNvPr id="8" name="TextBox 7">
            <a:extLst>
              <a:ext uri="{FF2B5EF4-FFF2-40B4-BE49-F238E27FC236}">
                <a16:creationId xmlns:a16="http://schemas.microsoft.com/office/drawing/2014/main" id="{058CEBA0-7389-9AF2-BC52-59147886D3C5}"/>
              </a:ext>
            </a:extLst>
          </p:cNvPr>
          <p:cNvSpPr txBox="1"/>
          <p:nvPr/>
        </p:nvSpPr>
        <p:spPr>
          <a:xfrm>
            <a:off x="1342661" y="7004225"/>
            <a:ext cx="7435049"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What is another example of Poor Morale in the cafeteria?</a:t>
            </a:r>
          </a:p>
        </p:txBody>
      </p:sp>
      <p:sp>
        <p:nvSpPr>
          <p:cNvPr id="5" name="TextBox 4">
            <a:extLst>
              <a:ext uri="{FF2B5EF4-FFF2-40B4-BE49-F238E27FC236}">
                <a16:creationId xmlns:a16="http://schemas.microsoft.com/office/drawing/2014/main" id="{81BC4229-C4C3-D1BB-A143-F0BE446BBEBA}"/>
              </a:ext>
            </a:extLst>
          </p:cNvPr>
          <p:cNvSpPr txBox="1"/>
          <p:nvPr/>
        </p:nvSpPr>
        <p:spPr>
          <a:xfrm>
            <a:off x="995420" y="2146563"/>
            <a:ext cx="8599862" cy="70788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Poor Morale </a:t>
            </a:r>
            <a:r>
              <a:rPr lang="en-US" sz="2000" dirty="0">
                <a:latin typeface="Poppins" panose="00000500000000000000" pitchFamily="2" charset="0"/>
                <a:cs typeface="Poppins" panose="00000500000000000000" pitchFamily="2" charset="0"/>
              </a:rPr>
              <a:t>is when one or more FSW displays a persistent negative attitude.</a:t>
            </a:r>
          </a:p>
        </p:txBody>
      </p:sp>
      <p:grpSp>
        <p:nvGrpSpPr>
          <p:cNvPr id="9" name="Group 8">
            <a:extLst>
              <a:ext uri="{FF2B5EF4-FFF2-40B4-BE49-F238E27FC236}">
                <a16:creationId xmlns:a16="http://schemas.microsoft.com/office/drawing/2014/main" id="{7B797F6A-0290-5506-AB7D-F5C64D2AD6A7}"/>
              </a:ext>
            </a:extLst>
          </p:cNvPr>
          <p:cNvGrpSpPr/>
          <p:nvPr/>
        </p:nvGrpSpPr>
        <p:grpSpPr>
          <a:xfrm>
            <a:off x="2429045" y="3654541"/>
            <a:ext cx="3105242" cy="1899711"/>
            <a:chOff x="2429045" y="3654541"/>
            <a:chExt cx="3105242" cy="1899711"/>
          </a:xfrm>
        </p:grpSpPr>
        <p:sp>
          <p:nvSpPr>
            <p:cNvPr id="13" name="TextBox 12">
              <a:extLst>
                <a:ext uri="{FF2B5EF4-FFF2-40B4-BE49-F238E27FC236}">
                  <a16:creationId xmlns:a16="http://schemas.microsoft.com/office/drawing/2014/main" id="{1DCB080E-FAAE-2486-EC39-FC38BBC54F65}"/>
                </a:ext>
              </a:extLst>
            </p:cNvPr>
            <p:cNvSpPr txBox="1"/>
            <p:nvPr/>
          </p:nvSpPr>
          <p:spPr>
            <a:xfrm>
              <a:off x="2547520" y="3826544"/>
              <a:ext cx="2851990" cy="1077218"/>
            </a:xfrm>
            <a:prstGeom prst="rect">
              <a:avLst/>
            </a:prstGeom>
            <a:noFill/>
          </p:spPr>
          <p:txBody>
            <a:bodyPr wrap="square" rtlCol="0">
              <a:spAutoFit/>
            </a:bodyPr>
            <a:lstStyle/>
            <a:p>
              <a:r>
                <a:rPr lang="en-US" sz="1600" dirty="0">
                  <a:latin typeface="Poppins" panose="00000500000000000000" pitchFamily="2" charset="0"/>
                  <a:cs typeface="Poppins" panose="00000500000000000000" pitchFamily="2" charset="0"/>
                </a:rPr>
                <a:t>I can’t stand that they changed the way we do things now. It’s been like this forever.</a:t>
              </a:r>
            </a:p>
          </p:txBody>
        </p:sp>
        <p:pic>
          <p:nvPicPr>
            <p:cNvPr id="14" name="Picture 13">
              <a:extLst>
                <a:ext uri="{FF2B5EF4-FFF2-40B4-BE49-F238E27FC236}">
                  <a16:creationId xmlns:a16="http://schemas.microsoft.com/office/drawing/2014/main" id="{2B4B4841-9D16-ABF8-503B-731581F7C9A3}"/>
                </a:ext>
              </a:extLst>
            </p:cNvPr>
            <p:cNvPicPr>
              <a:picLocks noChangeAspect="1"/>
            </p:cNvPicPr>
            <p:nvPr/>
          </p:nvPicPr>
          <p:blipFill>
            <a:blip r:embed="rId4"/>
            <a:stretch>
              <a:fillRect/>
            </a:stretch>
          </p:blipFill>
          <p:spPr>
            <a:xfrm>
              <a:off x="2429045" y="3654541"/>
              <a:ext cx="3105242" cy="1899711"/>
            </a:xfrm>
            <a:prstGeom prst="rect">
              <a:avLst/>
            </a:prstGeom>
          </p:spPr>
        </p:pic>
      </p:grpSp>
      <p:grpSp>
        <p:nvGrpSpPr>
          <p:cNvPr id="12" name="Group 11">
            <a:extLst>
              <a:ext uri="{FF2B5EF4-FFF2-40B4-BE49-F238E27FC236}">
                <a16:creationId xmlns:a16="http://schemas.microsoft.com/office/drawing/2014/main" id="{45D9A518-4A3A-822B-9C8B-D4A745305928}"/>
              </a:ext>
            </a:extLst>
          </p:cNvPr>
          <p:cNvGrpSpPr/>
          <p:nvPr/>
        </p:nvGrpSpPr>
        <p:grpSpPr>
          <a:xfrm>
            <a:off x="4560419" y="3670238"/>
            <a:ext cx="2971106" cy="1899712"/>
            <a:chOff x="4560419" y="3670238"/>
            <a:chExt cx="2971106" cy="1899712"/>
          </a:xfrm>
        </p:grpSpPr>
        <p:pic>
          <p:nvPicPr>
            <p:cNvPr id="20" name="Picture 19">
              <a:extLst>
                <a:ext uri="{FF2B5EF4-FFF2-40B4-BE49-F238E27FC236}">
                  <a16:creationId xmlns:a16="http://schemas.microsoft.com/office/drawing/2014/main" id="{FFFF83A9-1BAB-D1C6-C80E-AE26C2E921D4}"/>
                </a:ext>
              </a:extLst>
            </p:cNvPr>
            <p:cNvPicPr>
              <a:picLocks noChangeAspect="1"/>
            </p:cNvPicPr>
            <p:nvPr/>
          </p:nvPicPr>
          <p:blipFill>
            <a:blip r:embed="rId4"/>
            <a:stretch>
              <a:fillRect/>
            </a:stretch>
          </p:blipFill>
          <p:spPr>
            <a:xfrm flipH="1">
              <a:off x="4560419" y="3670238"/>
              <a:ext cx="2971106" cy="1899712"/>
            </a:xfrm>
            <a:prstGeom prst="rect">
              <a:avLst/>
            </a:prstGeom>
          </p:spPr>
        </p:pic>
        <p:sp>
          <p:nvSpPr>
            <p:cNvPr id="2" name="TextBox 1">
              <a:extLst>
                <a:ext uri="{FF2B5EF4-FFF2-40B4-BE49-F238E27FC236}">
                  <a16:creationId xmlns:a16="http://schemas.microsoft.com/office/drawing/2014/main" id="{897081EF-2AFB-B64C-48EF-B1A330B471B7}"/>
                </a:ext>
              </a:extLst>
            </p:cNvPr>
            <p:cNvSpPr txBox="1"/>
            <p:nvPr/>
          </p:nvSpPr>
          <p:spPr>
            <a:xfrm>
              <a:off x="4728324" y="3832911"/>
              <a:ext cx="2723097" cy="1077218"/>
            </a:xfrm>
            <a:prstGeom prst="rect">
              <a:avLst/>
            </a:prstGeom>
            <a:noFill/>
          </p:spPr>
          <p:txBody>
            <a:bodyPr wrap="square" rtlCol="0">
              <a:spAutoFit/>
            </a:bodyPr>
            <a:lstStyle/>
            <a:p>
              <a:r>
                <a:rPr lang="en-US" sz="1600" dirty="0">
                  <a:latin typeface="Poppins" panose="00000500000000000000" pitchFamily="2" charset="0"/>
                  <a:cs typeface="Poppins" panose="00000500000000000000" pitchFamily="2" charset="0"/>
                </a:rPr>
                <a:t>Yeah, who cares about saving a few bucks. Let’s not do it. No one is </a:t>
              </a:r>
              <a:r>
                <a:rPr lang="en-US" sz="1600" dirty="0" err="1">
                  <a:latin typeface="Poppins" panose="00000500000000000000" pitchFamily="2" charset="0"/>
                  <a:cs typeface="Poppins" panose="00000500000000000000" pitchFamily="2" charset="0"/>
                </a:rPr>
                <a:t>gonna</a:t>
              </a:r>
              <a:r>
                <a:rPr lang="en-US" sz="1600" dirty="0">
                  <a:latin typeface="Poppins" panose="00000500000000000000" pitchFamily="2" charset="0"/>
                  <a:cs typeface="Poppins" panose="00000500000000000000" pitchFamily="2" charset="0"/>
                </a:rPr>
                <a:t> find out anyways.</a:t>
              </a:r>
            </a:p>
          </p:txBody>
        </p:sp>
      </p:grpSp>
      <p:pic>
        <p:nvPicPr>
          <p:cNvPr id="3" name="Picture 2">
            <a:extLst>
              <a:ext uri="{FF2B5EF4-FFF2-40B4-BE49-F238E27FC236}">
                <a16:creationId xmlns:a16="http://schemas.microsoft.com/office/drawing/2014/main" id="{8CBB3F91-DD1F-CAD3-2A95-DD075C14075B}"/>
              </a:ext>
            </a:extLst>
          </p:cNvPr>
          <p:cNvPicPr>
            <a:picLocks noChangeAspect="1"/>
          </p:cNvPicPr>
          <p:nvPr/>
        </p:nvPicPr>
        <p:blipFill>
          <a:blip r:embed="rId5"/>
          <a:stretch>
            <a:fillRect/>
          </a:stretch>
        </p:blipFill>
        <p:spPr>
          <a:xfrm>
            <a:off x="640508" y="4714110"/>
            <a:ext cx="2283754" cy="2290115"/>
          </a:xfrm>
          <a:prstGeom prst="rect">
            <a:avLst/>
          </a:prstGeom>
        </p:spPr>
      </p:pic>
    </p:spTree>
    <p:extLst>
      <p:ext uri="{BB962C8B-B14F-4D97-AF65-F5344CB8AC3E}">
        <p14:creationId xmlns:p14="http://schemas.microsoft.com/office/powerpoint/2010/main" val="225318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ppt_x</p:attrName>
                                        </p:attrNameLst>
                                      </p:cBhvr>
                                      <p:tavLst>
                                        <p:tav tm="0">
                                          <p:val>
                                            <p:strVal val="#ppt_x"/>
                                          </p:val>
                                        </p:tav>
                                        <p:tav tm="100000">
                                          <p:val>
                                            <p:strVal val="#ppt_x"/>
                                          </p:val>
                                        </p:tav>
                                      </p:tavLst>
                                    </p:anim>
                                    <p:anim calcmode="lin" valueType="num">
                                      <p:cBhvr>
                                        <p:cTn id="13"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anim calcmode="lin" valueType="num">
                                      <p:cBhvr>
                                        <p:cTn id="24" dur="2000" fill="hold"/>
                                        <p:tgtEl>
                                          <p:spTgt spid="12"/>
                                        </p:tgtEl>
                                        <p:attrNameLst>
                                          <p:attrName>ppt_x</p:attrName>
                                        </p:attrNameLst>
                                      </p:cBhvr>
                                      <p:tavLst>
                                        <p:tav tm="0">
                                          <p:val>
                                            <p:strVal val="#ppt_x"/>
                                          </p:val>
                                        </p:tav>
                                        <p:tav tm="100000">
                                          <p:val>
                                            <p:strVal val="#ppt_x"/>
                                          </p:val>
                                        </p:tav>
                                      </p:tavLst>
                                    </p:anim>
                                    <p:anim calcmode="lin" valueType="num">
                                      <p:cBhvr>
                                        <p:cTn id="25"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2000" fill="hold"/>
                                        <p:tgtEl>
                                          <p:spTgt spid="8"/>
                                        </p:tgtEl>
                                        <p:attrNameLst>
                                          <p:attrName>ppt_x</p:attrName>
                                        </p:attrNameLst>
                                      </p:cBhvr>
                                      <p:tavLst>
                                        <p:tav tm="0">
                                          <p:val>
                                            <p:strVal val="0-#ppt_w/2"/>
                                          </p:val>
                                        </p:tav>
                                        <p:tav tm="100000">
                                          <p:val>
                                            <p:strVal val="#ppt_x"/>
                                          </p:val>
                                        </p:tav>
                                      </p:tavLst>
                                    </p:anim>
                                    <p:anim calcmode="lin" valueType="num">
                                      <p:cBhvr additive="base">
                                        <p:cTn id="31"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Three Ways to </a:t>
            </a:r>
          </a:p>
          <a:p>
            <a:r>
              <a:rPr lang="en-US" sz="4800" b="1" dirty="0">
                <a:solidFill>
                  <a:schemeClr val="bg1"/>
                </a:solidFill>
                <a:latin typeface="Arial Black" panose="020B0A04020102020204" pitchFamily="34" charset="0"/>
              </a:rPr>
              <a:t>Approach Conflict </a:t>
            </a:r>
          </a:p>
        </p:txBody>
      </p:sp>
      <p:sp>
        <p:nvSpPr>
          <p:cNvPr id="5" name="TextBox 4">
            <a:extLst>
              <a:ext uri="{FF2B5EF4-FFF2-40B4-BE49-F238E27FC236}">
                <a16:creationId xmlns:a16="http://schemas.microsoft.com/office/drawing/2014/main" id="{81BC4229-C4C3-D1BB-A143-F0BE446BBEBA}"/>
              </a:ext>
            </a:extLst>
          </p:cNvPr>
          <p:cNvSpPr txBox="1"/>
          <p:nvPr/>
        </p:nvSpPr>
        <p:spPr>
          <a:xfrm>
            <a:off x="4489313" y="2146560"/>
            <a:ext cx="5349168" cy="123110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Issues, </a:t>
            </a:r>
            <a:r>
              <a:rPr lang="en-US" sz="2000" dirty="0">
                <a:latin typeface="Poppins" panose="00000500000000000000" pitchFamily="2" charset="0"/>
                <a:cs typeface="Poppins" panose="00000500000000000000" pitchFamily="2" charset="0"/>
              </a:rPr>
              <a:t>not personalities:</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Focus on solving the problem that is creating conflict.</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Do not deliver personal put-downs.</a:t>
            </a:r>
          </a:p>
        </p:txBody>
      </p:sp>
      <p:pic>
        <p:nvPicPr>
          <p:cNvPr id="10" name="Picture 9">
            <a:extLst>
              <a:ext uri="{FF2B5EF4-FFF2-40B4-BE49-F238E27FC236}">
                <a16:creationId xmlns:a16="http://schemas.microsoft.com/office/drawing/2014/main" id="{7E828F39-CCDB-FE7A-1B87-BEB863BAABAA}"/>
              </a:ext>
            </a:extLst>
          </p:cNvPr>
          <p:cNvPicPr>
            <a:picLocks noChangeAspect="1"/>
          </p:cNvPicPr>
          <p:nvPr/>
        </p:nvPicPr>
        <p:blipFill>
          <a:blip r:embed="rId2"/>
          <a:stretch>
            <a:fillRect/>
          </a:stretch>
        </p:blipFill>
        <p:spPr>
          <a:xfrm>
            <a:off x="3900795" y="2079138"/>
            <a:ext cx="498787" cy="512108"/>
          </a:xfrm>
          <a:prstGeom prst="rect">
            <a:avLst/>
          </a:prstGeom>
        </p:spPr>
      </p:pic>
      <p:pic>
        <p:nvPicPr>
          <p:cNvPr id="2" name="Picture 1">
            <a:extLst>
              <a:ext uri="{FF2B5EF4-FFF2-40B4-BE49-F238E27FC236}">
                <a16:creationId xmlns:a16="http://schemas.microsoft.com/office/drawing/2014/main" id="{4A75EC2F-E8D6-CD4D-7F7D-B65B7BF6540A}"/>
              </a:ext>
            </a:extLst>
          </p:cNvPr>
          <p:cNvPicPr>
            <a:picLocks noChangeAspect="1"/>
          </p:cNvPicPr>
          <p:nvPr/>
        </p:nvPicPr>
        <p:blipFill>
          <a:blip r:embed="rId2"/>
          <a:stretch>
            <a:fillRect/>
          </a:stretch>
        </p:blipFill>
        <p:spPr>
          <a:xfrm>
            <a:off x="3902924" y="3516330"/>
            <a:ext cx="498787" cy="512108"/>
          </a:xfrm>
          <a:prstGeom prst="rect">
            <a:avLst/>
          </a:prstGeom>
        </p:spPr>
      </p:pic>
      <p:sp>
        <p:nvSpPr>
          <p:cNvPr id="3" name="TextBox 2">
            <a:extLst>
              <a:ext uri="{FF2B5EF4-FFF2-40B4-BE49-F238E27FC236}">
                <a16:creationId xmlns:a16="http://schemas.microsoft.com/office/drawing/2014/main" id="{1749CC8F-AFF8-D3C3-E8F3-D4F261AF156F}"/>
              </a:ext>
            </a:extLst>
          </p:cNvPr>
          <p:cNvSpPr txBox="1"/>
          <p:nvPr/>
        </p:nvSpPr>
        <p:spPr>
          <a:xfrm>
            <a:off x="4489313" y="3560754"/>
            <a:ext cx="5349168" cy="1785104"/>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Future, </a:t>
            </a:r>
            <a:r>
              <a:rPr lang="en-US" sz="2000" dirty="0">
                <a:latin typeface="Poppins" panose="00000500000000000000" pitchFamily="2" charset="0"/>
                <a:cs typeface="Poppins" panose="00000500000000000000" pitchFamily="2" charset="0"/>
              </a:rPr>
              <a:t>not past:</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Focus on future interactions with FSW. Once a conflict is addressed, reminding staff of the issues will not be beneficial to the team.</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Focus on keeping a positive tone.</a:t>
            </a:r>
          </a:p>
        </p:txBody>
      </p:sp>
      <p:pic>
        <p:nvPicPr>
          <p:cNvPr id="4" name="Picture 3">
            <a:extLst>
              <a:ext uri="{FF2B5EF4-FFF2-40B4-BE49-F238E27FC236}">
                <a16:creationId xmlns:a16="http://schemas.microsoft.com/office/drawing/2014/main" id="{5D05B393-449C-369E-9CD3-AE86972BAE10}"/>
              </a:ext>
            </a:extLst>
          </p:cNvPr>
          <p:cNvPicPr>
            <a:picLocks noChangeAspect="1"/>
          </p:cNvPicPr>
          <p:nvPr/>
        </p:nvPicPr>
        <p:blipFill>
          <a:blip r:embed="rId2"/>
          <a:stretch>
            <a:fillRect/>
          </a:stretch>
        </p:blipFill>
        <p:spPr>
          <a:xfrm>
            <a:off x="3900795" y="5489587"/>
            <a:ext cx="498787" cy="512108"/>
          </a:xfrm>
          <a:prstGeom prst="rect">
            <a:avLst/>
          </a:prstGeom>
        </p:spPr>
      </p:pic>
      <p:sp>
        <p:nvSpPr>
          <p:cNvPr id="6" name="TextBox 5">
            <a:extLst>
              <a:ext uri="{FF2B5EF4-FFF2-40B4-BE49-F238E27FC236}">
                <a16:creationId xmlns:a16="http://schemas.microsoft.com/office/drawing/2014/main" id="{365C3BD5-16E6-5E2C-B309-C74D0F8C52B2}"/>
              </a:ext>
            </a:extLst>
          </p:cNvPr>
          <p:cNvSpPr txBox="1"/>
          <p:nvPr/>
        </p:nvSpPr>
        <p:spPr>
          <a:xfrm>
            <a:off x="4489313" y="5530530"/>
            <a:ext cx="5349168" cy="150810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Solutions, </a:t>
            </a:r>
            <a:r>
              <a:rPr lang="en-US" sz="2000" dirty="0">
                <a:latin typeface="Poppins" panose="00000500000000000000" pitchFamily="2" charset="0"/>
                <a:cs typeface="Poppins" panose="00000500000000000000" pitchFamily="2" charset="0"/>
              </a:rPr>
              <a:t>not blame:</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Focus on finding a solution to workplace conflict.</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Focus on bringing FSW’s together.</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Blame drives employees apart.</a:t>
            </a:r>
          </a:p>
        </p:txBody>
      </p:sp>
      <p:sp>
        <p:nvSpPr>
          <p:cNvPr id="16" name="TextBox 15">
            <a:extLst>
              <a:ext uri="{FF2B5EF4-FFF2-40B4-BE49-F238E27FC236}">
                <a16:creationId xmlns:a16="http://schemas.microsoft.com/office/drawing/2014/main" id="{10C0CBF9-CE8C-492B-CB7B-14254765391F}"/>
              </a:ext>
            </a:extLst>
          </p:cNvPr>
          <p:cNvSpPr txBox="1"/>
          <p:nvPr/>
        </p:nvSpPr>
        <p:spPr>
          <a:xfrm>
            <a:off x="863294" y="2009688"/>
            <a:ext cx="2632452" cy="646331"/>
          </a:xfrm>
          <a:prstGeom prst="rect">
            <a:avLst/>
          </a:prstGeom>
          <a:noFill/>
        </p:spPr>
        <p:txBody>
          <a:bodyPr wrap="none" rtlCol="0">
            <a:spAutoFit/>
          </a:bodyPr>
          <a:lstStyle/>
          <a:p>
            <a:r>
              <a:rPr lang="en-US" sz="3600" b="1" dirty="0">
                <a:solidFill>
                  <a:srgbClr val="FF0000"/>
                </a:solidFill>
                <a:latin typeface="Poppins" panose="00000500000000000000" pitchFamily="2" charset="0"/>
                <a:cs typeface="Poppins" panose="00000500000000000000" pitchFamily="2" charset="0"/>
              </a:rPr>
              <a:t>Focus on…</a:t>
            </a:r>
          </a:p>
        </p:txBody>
      </p:sp>
      <p:pic>
        <p:nvPicPr>
          <p:cNvPr id="19" name="Picture 18">
            <a:extLst>
              <a:ext uri="{FF2B5EF4-FFF2-40B4-BE49-F238E27FC236}">
                <a16:creationId xmlns:a16="http://schemas.microsoft.com/office/drawing/2014/main" id="{C27A8CB5-0063-6E03-756C-F67CC24D4ADA}"/>
              </a:ext>
            </a:extLst>
          </p:cNvPr>
          <p:cNvPicPr>
            <a:picLocks noChangeAspect="1"/>
          </p:cNvPicPr>
          <p:nvPr/>
        </p:nvPicPr>
        <p:blipFill>
          <a:blip r:embed="rId3"/>
          <a:srcRect l="17369" r="10631" b="8737"/>
          <a:stretch/>
        </p:blipFill>
        <p:spPr>
          <a:xfrm>
            <a:off x="494832" y="4028438"/>
            <a:ext cx="3300141" cy="3137304"/>
          </a:xfrm>
          <a:prstGeom prst="rect">
            <a:avLst/>
          </a:prstGeom>
        </p:spPr>
      </p:pic>
    </p:spTree>
    <p:extLst>
      <p:ext uri="{BB962C8B-B14F-4D97-AF65-F5344CB8AC3E}">
        <p14:creationId xmlns:p14="http://schemas.microsoft.com/office/powerpoint/2010/main" val="2585969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Steps to </a:t>
            </a:r>
          </a:p>
          <a:p>
            <a:r>
              <a:rPr lang="en-US" sz="4800" b="1" dirty="0">
                <a:solidFill>
                  <a:schemeClr val="bg1"/>
                </a:solidFill>
                <a:latin typeface="Arial Black" panose="020B0A04020102020204" pitchFamily="34" charset="0"/>
              </a:rPr>
              <a:t>Analyzing Conflict </a:t>
            </a:r>
          </a:p>
        </p:txBody>
      </p:sp>
      <p:graphicFrame>
        <p:nvGraphicFramePr>
          <p:cNvPr id="24" name="Diagram 23">
            <a:extLst>
              <a:ext uri="{FF2B5EF4-FFF2-40B4-BE49-F238E27FC236}">
                <a16:creationId xmlns:a16="http://schemas.microsoft.com/office/drawing/2014/main" id="{BD6A4676-39C9-F6A0-7FFD-023E2A6EAEBD}"/>
              </a:ext>
            </a:extLst>
          </p:cNvPr>
          <p:cNvGraphicFramePr/>
          <p:nvPr>
            <p:extLst>
              <p:ext uri="{D42A27DB-BD31-4B8C-83A1-F6EECF244321}">
                <p14:modId xmlns:p14="http://schemas.microsoft.com/office/powerpoint/2010/main" val="2086358363"/>
              </p:ext>
            </p:extLst>
          </p:nvPr>
        </p:nvGraphicFramePr>
        <p:xfrm>
          <a:off x="3188421" y="1794076"/>
          <a:ext cx="7902200" cy="5531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Picture 26">
            <a:extLst>
              <a:ext uri="{FF2B5EF4-FFF2-40B4-BE49-F238E27FC236}">
                <a16:creationId xmlns:a16="http://schemas.microsoft.com/office/drawing/2014/main" id="{6CE36517-1027-65C8-AD01-0AB797450338}"/>
              </a:ext>
            </a:extLst>
          </p:cNvPr>
          <p:cNvPicPr>
            <a:picLocks noChangeAspect="1"/>
          </p:cNvPicPr>
          <p:nvPr/>
        </p:nvPicPr>
        <p:blipFill>
          <a:blip r:embed="rId9"/>
          <a:stretch>
            <a:fillRect/>
          </a:stretch>
        </p:blipFill>
        <p:spPr>
          <a:xfrm>
            <a:off x="1502286" y="3848100"/>
            <a:ext cx="2753242" cy="3543303"/>
          </a:xfrm>
          <a:prstGeom prst="rect">
            <a:avLst/>
          </a:prstGeom>
        </p:spPr>
      </p:pic>
      <p:pic>
        <p:nvPicPr>
          <p:cNvPr id="2" name="Step by Step">
            <a:hlinkClick r:id="" action="ppaction://media"/>
            <a:extLst>
              <a:ext uri="{FF2B5EF4-FFF2-40B4-BE49-F238E27FC236}">
                <a16:creationId xmlns:a16="http://schemas.microsoft.com/office/drawing/2014/main" id="{85D07F96-BB29-AD96-0FF3-B91EE6C2D681}"/>
              </a:ext>
            </a:extLst>
          </p:cNvPr>
          <p:cNvPicPr>
            <a:picLocks noChangeAspect="1"/>
          </p:cNvPicPr>
          <p:nvPr>
            <a:audioFile r:link="rId1"/>
            <p:extLst>
              <p:ext uri="{DAA4B4D4-6D71-4841-9C94-3DE7FCFB9230}">
                <p14:media xmlns:p14="http://schemas.microsoft.com/office/powerpoint/2010/main" r:embed="rId2">
                  <p14:trim st="1042"/>
                  <p14:fade in="1000" out="1000"/>
                </p14:media>
              </p:ext>
            </p:extLst>
          </p:nvPr>
        </p:nvPicPr>
        <p:blipFill>
          <a:blip r:embed="rId10"/>
          <a:stretch>
            <a:fillRect/>
          </a:stretch>
        </p:blipFill>
        <p:spPr>
          <a:xfrm>
            <a:off x="-2963119" y="1794076"/>
            <a:ext cx="696365" cy="487363"/>
          </a:xfrm>
          <a:prstGeom prst="rect">
            <a:avLst/>
          </a:prstGeom>
        </p:spPr>
      </p:pic>
    </p:spTree>
    <p:extLst>
      <p:ext uri="{BB962C8B-B14F-4D97-AF65-F5344CB8AC3E}">
        <p14:creationId xmlns:p14="http://schemas.microsoft.com/office/powerpoint/2010/main" val="333381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Steps to </a:t>
            </a:r>
          </a:p>
          <a:p>
            <a:r>
              <a:rPr lang="en-US" sz="4800" b="1" dirty="0">
                <a:solidFill>
                  <a:schemeClr val="bg1"/>
                </a:solidFill>
                <a:latin typeface="Arial Black" panose="020B0A04020102020204" pitchFamily="34" charset="0"/>
              </a:rPr>
              <a:t>Analyzing Conflict </a:t>
            </a:r>
          </a:p>
        </p:txBody>
      </p:sp>
      <p:pic>
        <p:nvPicPr>
          <p:cNvPr id="7" name="Picture 6">
            <a:extLst>
              <a:ext uri="{FF2B5EF4-FFF2-40B4-BE49-F238E27FC236}">
                <a16:creationId xmlns:a16="http://schemas.microsoft.com/office/drawing/2014/main" id="{C93A6998-C288-0A20-D6DC-ECC2215D4723}"/>
              </a:ext>
            </a:extLst>
          </p:cNvPr>
          <p:cNvPicPr>
            <a:picLocks noChangeAspect="1"/>
          </p:cNvPicPr>
          <p:nvPr/>
        </p:nvPicPr>
        <p:blipFill>
          <a:blip r:embed="rId2"/>
          <a:stretch>
            <a:fillRect/>
          </a:stretch>
        </p:blipFill>
        <p:spPr>
          <a:xfrm>
            <a:off x="473907" y="2067569"/>
            <a:ext cx="603240" cy="512108"/>
          </a:xfrm>
          <a:prstGeom prst="rect">
            <a:avLst/>
          </a:prstGeom>
        </p:spPr>
      </p:pic>
      <p:sp>
        <p:nvSpPr>
          <p:cNvPr id="8" name="TextBox 7">
            <a:extLst>
              <a:ext uri="{FF2B5EF4-FFF2-40B4-BE49-F238E27FC236}">
                <a16:creationId xmlns:a16="http://schemas.microsoft.com/office/drawing/2014/main" id="{2F7B9C4D-A169-9169-C8DC-10F57973C1C5}"/>
              </a:ext>
            </a:extLst>
          </p:cNvPr>
          <p:cNvSpPr txBox="1"/>
          <p:nvPr/>
        </p:nvSpPr>
        <p:spPr>
          <a:xfrm>
            <a:off x="1181365" y="2135600"/>
            <a:ext cx="8780787" cy="1785104"/>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1. Deal with Emotions</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The reason to deal with emotions first is to clear the air.</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A FSW may need time to vent, especially if emotions have been allowed to fester.</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It is important to listen to an FSW’s frustration, as well as to express your own frustration. </a:t>
            </a:r>
          </a:p>
        </p:txBody>
      </p:sp>
      <p:pic>
        <p:nvPicPr>
          <p:cNvPr id="2" name="Picture 1">
            <a:extLst>
              <a:ext uri="{FF2B5EF4-FFF2-40B4-BE49-F238E27FC236}">
                <a16:creationId xmlns:a16="http://schemas.microsoft.com/office/drawing/2014/main" id="{3946D2B5-8F18-D47F-CBA1-4A9E76DEE3A7}"/>
              </a:ext>
            </a:extLst>
          </p:cNvPr>
          <p:cNvPicPr>
            <a:picLocks noChangeAspect="1"/>
          </p:cNvPicPr>
          <p:nvPr/>
        </p:nvPicPr>
        <p:blipFill>
          <a:blip r:embed="rId2"/>
          <a:stretch>
            <a:fillRect/>
          </a:stretch>
        </p:blipFill>
        <p:spPr>
          <a:xfrm>
            <a:off x="469893" y="3976585"/>
            <a:ext cx="603240" cy="512108"/>
          </a:xfrm>
          <a:prstGeom prst="rect">
            <a:avLst/>
          </a:prstGeom>
        </p:spPr>
      </p:pic>
      <p:sp>
        <p:nvSpPr>
          <p:cNvPr id="3" name="TextBox 2">
            <a:extLst>
              <a:ext uri="{FF2B5EF4-FFF2-40B4-BE49-F238E27FC236}">
                <a16:creationId xmlns:a16="http://schemas.microsoft.com/office/drawing/2014/main" id="{64132626-8281-8005-CC30-BE191B2A18D4}"/>
              </a:ext>
            </a:extLst>
          </p:cNvPr>
          <p:cNvSpPr txBox="1"/>
          <p:nvPr/>
        </p:nvSpPr>
        <p:spPr>
          <a:xfrm>
            <a:off x="1165317" y="4044614"/>
            <a:ext cx="8780787" cy="150810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2. Identify the Issue</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Once the situation is in control, you can objectively analyze the conflict and identify the issue.</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It is important to be rational and to use logic to analyze the conflict and to identify the issue.</a:t>
            </a:r>
          </a:p>
        </p:txBody>
      </p:sp>
      <p:sp>
        <p:nvSpPr>
          <p:cNvPr id="4" name="TextBox 3">
            <a:extLst>
              <a:ext uri="{FF2B5EF4-FFF2-40B4-BE49-F238E27FC236}">
                <a16:creationId xmlns:a16="http://schemas.microsoft.com/office/drawing/2014/main" id="{0340929A-DE39-3E8A-0F66-3826490532D5}"/>
              </a:ext>
            </a:extLst>
          </p:cNvPr>
          <p:cNvSpPr txBox="1"/>
          <p:nvPr/>
        </p:nvSpPr>
        <p:spPr>
          <a:xfrm>
            <a:off x="1181365" y="5676629"/>
            <a:ext cx="8780787" cy="150810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3. Conflict Resolution</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After you deal with emotions and identify the issues, you can work toward conflict resolution.</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Both parties can easily “win” by using communication and cooperations to move toward conflict resolution.</a:t>
            </a:r>
          </a:p>
        </p:txBody>
      </p:sp>
      <p:pic>
        <p:nvPicPr>
          <p:cNvPr id="5" name="Picture 4">
            <a:extLst>
              <a:ext uri="{FF2B5EF4-FFF2-40B4-BE49-F238E27FC236}">
                <a16:creationId xmlns:a16="http://schemas.microsoft.com/office/drawing/2014/main" id="{A8D51BD1-1729-DAB1-F155-D12310A9077A}"/>
              </a:ext>
            </a:extLst>
          </p:cNvPr>
          <p:cNvPicPr>
            <a:picLocks noChangeAspect="1"/>
          </p:cNvPicPr>
          <p:nvPr/>
        </p:nvPicPr>
        <p:blipFill>
          <a:blip r:embed="rId2"/>
          <a:stretch>
            <a:fillRect/>
          </a:stretch>
        </p:blipFill>
        <p:spPr>
          <a:xfrm>
            <a:off x="469893" y="5617358"/>
            <a:ext cx="603240" cy="512108"/>
          </a:xfrm>
          <a:prstGeom prst="rect">
            <a:avLst/>
          </a:prstGeom>
        </p:spPr>
      </p:pic>
    </p:spTree>
    <p:extLst>
      <p:ext uri="{BB962C8B-B14F-4D97-AF65-F5344CB8AC3E}">
        <p14:creationId xmlns:p14="http://schemas.microsoft.com/office/powerpoint/2010/main" val="10377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6 Keys to Handling</a:t>
            </a:r>
          </a:p>
          <a:p>
            <a:r>
              <a:rPr lang="en-US" sz="4800" b="1" dirty="0">
                <a:solidFill>
                  <a:schemeClr val="bg1"/>
                </a:solidFill>
                <a:latin typeface="Arial Black" panose="020B0A04020102020204" pitchFamily="34" charset="0"/>
              </a:rPr>
              <a:t>Workplace Conflict </a:t>
            </a:r>
          </a:p>
        </p:txBody>
      </p:sp>
      <p:pic>
        <p:nvPicPr>
          <p:cNvPr id="2" name="Picture 1">
            <a:extLst>
              <a:ext uri="{FF2B5EF4-FFF2-40B4-BE49-F238E27FC236}">
                <a16:creationId xmlns:a16="http://schemas.microsoft.com/office/drawing/2014/main" id="{E7B51A3A-C91B-6014-58EA-711010930C60}"/>
              </a:ext>
            </a:extLst>
          </p:cNvPr>
          <p:cNvPicPr>
            <a:picLocks noChangeAspect="1"/>
          </p:cNvPicPr>
          <p:nvPr/>
        </p:nvPicPr>
        <p:blipFill>
          <a:blip r:embed="rId2"/>
          <a:stretch>
            <a:fillRect/>
          </a:stretch>
        </p:blipFill>
        <p:spPr>
          <a:xfrm>
            <a:off x="381966" y="2141316"/>
            <a:ext cx="1686372" cy="3578398"/>
          </a:xfrm>
          <a:prstGeom prst="rect">
            <a:avLst/>
          </a:prstGeom>
        </p:spPr>
      </p:pic>
      <p:pic>
        <p:nvPicPr>
          <p:cNvPr id="3" name="Picture 2">
            <a:extLst>
              <a:ext uri="{FF2B5EF4-FFF2-40B4-BE49-F238E27FC236}">
                <a16:creationId xmlns:a16="http://schemas.microsoft.com/office/drawing/2014/main" id="{1AE6EE45-5448-3ADE-47E6-8FF4373DC725}"/>
              </a:ext>
            </a:extLst>
          </p:cNvPr>
          <p:cNvPicPr>
            <a:picLocks noChangeAspect="1"/>
          </p:cNvPicPr>
          <p:nvPr/>
        </p:nvPicPr>
        <p:blipFill>
          <a:blip r:embed="rId2"/>
          <a:stretch>
            <a:fillRect/>
          </a:stretch>
        </p:blipFill>
        <p:spPr>
          <a:xfrm>
            <a:off x="1853884" y="3848100"/>
            <a:ext cx="1686372" cy="3578398"/>
          </a:xfrm>
          <a:prstGeom prst="rect">
            <a:avLst/>
          </a:prstGeom>
        </p:spPr>
      </p:pic>
      <p:pic>
        <p:nvPicPr>
          <p:cNvPr id="4" name="Picture 3">
            <a:extLst>
              <a:ext uri="{FF2B5EF4-FFF2-40B4-BE49-F238E27FC236}">
                <a16:creationId xmlns:a16="http://schemas.microsoft.com/office/drawing/2014/main" id="{E421C95D-7B7B-F30F-60C7-8ECBE56E7641}"/>
              </a:ext>
            </a:extLst>
          </p:cNvPr>
          <p:cNvPicPr>
            <a:picLocks noChangeAspect="1"/>
          </p:cNvPicPr>
          <p:nvPr/>
        </p:nvPicPr>
        <p:blipFill>
          <a:blip r:embed="rId2"/>
          <a:stretch>
            <a:fillRect/>
          </a:stretch>
        </p:blipFill>
        <p:spPr>
          <a:xfrm>
            <a:off x="3269855" y="2155543"/>
            <a:ext cx="1686372" cy="3578398"/>
          </a:xfrm>
          <a:prstGeom prst="rect">
            <a:avLst/>
          </a:prstGeom>
        </p:spPr>
      </p:pic>
      <p:pic>
        <p:nvPicPr>
          <p:cNvPr id="5" name="Picture 4">
            <a:extLst>
              <a:ext uri="{FF2B5EF4-FFF2-40B4-BE49-F238E27FC236}">
                <a16:creationId xmlns:a16="http://schemas.microsoft.com/office/drawing/2014/main" id="{24553EA1-EC30-9D4A-90EF-D6B653968C89}"/>
              </a:ext>
            </a:extLst>
          </p:cNvPr>
          <p:cNvPicPr>
            <a:picLocks noChangeAspect="1"/>
          </p:cNvPicPr>
          <p:nvPr/>
        </p:nvPicPr>
        <p:blipFill>
          <a:blip r:embed="rId2"/>
          <a:stretch>
            <a:fillRect/>
          </a:stretch>
        </p:blipFill>
        <p:spPr>
          <a:xfrm>
            <a:off x="5106371" y="3856288"/>
            <a:ext cx="1686372" cy="3578398"/>
          </a:xfrm>
          <a:prstGeom prst="rect">
            <a:avLst/>
          </a:prstGeom>
        </p:spPr>
      </p:pic>
      <p:pic>
        <p:nvPicPr>
          <p:cNvPr id="6" name="Picture 5">
            <a:extLst>
              <a:ext uri="{FF2B5EF4-FFF2-40B4-BE49-F238E27FC236}">
                <a16:creationId xmlns:a16="http://schemas.microsoft.com/office/drawing/2014/main" id="{9DFA621B-D108-0BA0-7F89-4778FE85F57E}"/>
              </a:ext>
            </a:extLst>
          </p:cNvPr>
          <p:cNvPicPr>
            <a:picLocks noChangeAspect="1"/>
          </p:cNvPicPr>
          <p:nvPr/>
        </p:nvPicPr>
        <p:blipFill>
          <a:blip r:embed="rId2"/>
          <a:stretch>
            <a:fillRect/>
          </a:stretch>
        </p:blipFill>
        <p:spPr>
          <a:xfrm>
            <a:off x="6578289" y="2148538"/>
            <a:ext cx="1686372" cy="3578398"/>
          </a:xfrm>
          <a:prstGeom prst="rect">
            <a:avLst/>
          </a:prstGeom>
        </p:spPr>
      </p:pic>
      <p:pic>
        <p:nvPicPr>
          <p:cNvPr id="7" name="Picture 6">
            <a:extLst>
              <a:ext uri="{FF2B5EF4-FFF2-40B4-BE49-F238E27FC236}">
                <a16:creationId xmlns:a16="http://schemas.microsoft.com/office/drawing/2014/main" id="{7D741252-F059-B4C1-74FA-832EF3CF5862}"/>
              </a:ext>
            </a:extLst>
          </p:cNvPr>
          <p:cNvPicPr>
            <a:picLocks noChangeAspect="1"/>
          </p:cNvPicPr>
          <p:nvPr/>
        </p:nvPicPr>
        <p:blipFill>
          <a:blip r:embed="rId2"/>
          <a:stretch>
            <a:fillRect/>
          </a:stretch>
        </p:blipFill>
        <p:spPr>
          <a:xfrm>
            <a:off x="7994260" y="3870515"/>
            <a:ext cx="1686372" cy="3578398"/>
          </a:xfrm>
          <a:prstGeom prst="rect">
            <a:avLst/>
          </a:prstGeom>
        </p:spPr>
      </p:pic>
      <p:sp>
        <p:nvSpPr>
          <p:cNvPr id="9" name="TextBox 8">
            <a:extLst>
              <a:ext uri="{FF2B5EF4-FFF2-40B4-BE49-F238E27FC236}">
                <a16:creationId xmlns:a16="http://schemas.microsoft.com/office/drawing/2014/main" id="{1F14D3B5-39F3-C667-939B-93EC576AF415}"/>
              </a:ext>
            </a:extLst>
          </p:cNvPr>
          <p:cNvSpPr txBox="1"/>
          <p:nvPr/>
        </p:nvSpPr>
        <p:spPr>
          <a:xfrm>
            <a:off x="828793" y="3116467"/>
            <a:ext cx="792718" cy="400110"/>
          </a:xfrm>
          <a:prstGeom prst="rect">
            <a:avLst/>
          </a:prstGeom>
          <a:noFill/>
        </p:spPr>
        <p:txBody>
          <a:bodyPr wrap="none" rtlCol="0">
            <a:spAutoFit/>
          </a:bodyPr>
          <a:lstStyle/>
          <a:p>
            <a:r>
              <a:rPr lang="en-US" sz="2000" b="1" dirty="0">
                <a:latin typeface="Arial Black" panose="020B0A04020102020204" pitchFamily="34" charset="0"/>
              </a:rPr>
              <a:t>Who</a:t>
            </a:r>
          </a:p>
        </p:txBody>
      </p:sp>
      <p:sp>
        <p:nvSpPr>
          <p:cNvPr id="10" name="TextBox 9">
            <a:extLst>
              <a:ext uri="{FF2B5EF4-FFF2-40B4-BE49-F238E27FC236}">
                <a16:creationId xmlns:a16="http://schemas.microsoft.com/office/drawing/2014/main" id="{EB4522D0-9F76-3ED9-1D07-934680F816DC}"/>
              </a:ext>
            </a:extLst>
          </p:cNvPr>
          <p:cNvSpPr txBox="1"/>
          <p:nvPr/>
        </p:nvSpPr>
        <p:spPr>
          <a:xfrm>
            <a:off x="2245985" y="4785599"/>
            <a:ext cx="902170" cy="400110"/>
          </a:xfrm>
          <a:prstGeom prst="rect">
            <a:avLst/>
          </a:prstGeom>
          <a:noFill/>
        </p:spPr>
        <p:txBody>
          <a:bodyPr wrap="none" rtlCol="0">
            <a:spAutoFit/>
          </a:bodyPr>
          <a:lstStyle/>
          <a:p>
            <a:r>
              <a:rPr lang="en-US" sz="2000" b="1" dirty="0">
                <a:latin typeface="Arial Black" panose="020B0A04020102020204" pitchFamily="34" charset="0"/>
              </a:rPr>
              <a:t>What</a:t>
            </a:r>
          </a:p>
        </p:txBody>
      </p:sp>
      <p:sp>
        <p:nvSpPr>
          <p:cNvPr id="11" name="TextBox 10">
            <a:extLst>
              <a:ext uri="{FF2B5EF4-FFF2-40B4-BE49-F238E27FC236}">
                <a16:creationId xmlns:a16="http://schemas.microsoft.com/office/drawing/2014/main" id="{85989C56-5579-C28B-4FB8-46C0A38EF59F}"/>
              </a:ext>
            </a:extLst>
          </p:cNvPr>
          <p:cNvSpPr txBox="1"/>
          <p:nvPr/>
        </p:nvSpPr>
        <p:spPr>
          <a:xfrm>
            <a:off x="3630922" y="3116467"/>
            <a:ext cx="964238" cy="400110"/>
          </a:xfrm>
          <a:prstGeom prst="rect">
            <a:avLst/>
          </a:prstGeom>
          <a:noFill/>
        </p:spPr>
        <p:txBody>
          <a:bodyPr wrap="none" rtlCol="0">
            <a:spAutoFit/>
          </a:bodyPr>
          <a:lstStyle/>
          <a:p>
            <a:r>
              <a:rPr lang="en-US" sz="2000" b="1" dirty="0">
                <a:latin typeface="Arial Black" panose="020B0A04020102020204" pitchFamily="34" charset="0"/>
              </a:rPr>
              <a:t>When</a:t>
            </a:r>
          </a:p>
        </p:txBody>
      </p:sp>
      <p:sp>
        <p:nvSpPr>
          <p:cNvPr id="13" name="TextBox 12">
            <a:extLst>
              <a:ext uri="{FF2B5EF4-FFF2-40B4-BE49-F238E27FC236}">
                <a16:creationId xmlns:a16="http://schemas.microsoft.com/office/drawing/2014/main" id="{5F1AA678-30B2-4DE7-D78F-C34FB54D5E70}"/>
              </a:ext>
            </a:extLst>
          </p:cNvPr>
          <p:cNvSpPr txBox="1"/>
          <p:nvPr/>
        </p:nvSpPr>
        <p:spPr>
          <a:xfrm>
            <a:off x="5408479" y="4785599"/>
            <a:ext cx="1082156" cy="400110"/>
          </a:xfrm>
          <a:prstGeom prst="rect">
            <a:avLst/>
          </a:prstGeom>
          <a:noFill/>
        </p:spPr>
        <p:txBody>
          <a:bodyPr wrap="none" rtlCol="0">
            <a:spAutoFit/>
          </a:bodyPr>
          <a:lstStyle/>
          <a:p>
            <a:r>
              <a:rPr lang="en-US" sz="2000" b="1" dirty="0">
                <a:latin typeface="Arial Black" panose="020B0A04020102020204" pitchFamily="34" charset="0"/>
              </a:rPr>
              <a:t>Where</a:t>
            </a:r>
          </a:p>
        </p:txBody>
      </p:sp>
      <p:sp>
        <p:nvSpPr>
          <p:cNvPr id="14" name="TextBox 13">
            <a:extLst>
              <a:ext uri="{FF2B5EF4-FFF2-40B4-BE49-F238E27FC236}">
                <a16:creationId xmlns:a16="http://schemas.microsoft.com/office/drawing/2014/main" id="{C1E1018E-0173-2F81-4D97-793393FC77B9}"/>
              </a:ext>
            </a:extLst>
          </p:cNvPr>
          <p:cNvSpPr txBox="1"/>
          <p:nvPr/>
        </p:nvSpPr>
        <p:spPr>
          <a:xfrm>
            <a:off x="7032330" y="3112856"/>
            <a:ext cx="778290" cy="400110"/>
          </a:xfrm>
          <a:prstGeom prst="rect">
            <a:avLst/>
          </a:prstGeom>
          <a:noFill/>
        </p:spPr>
        <p:txBody>
          <a:bodyPr wrap="none" rtlCol="0">
            <a:spAutoFit/>
          </a:bodyPr>
          <a:lstStyle/>
          <a:p>
            <a:r>
              <a:rPr lang="en-US" sz="2000" b="1" dirty="0">
                <a:latin typeface="Arial Black" panose="020B0A04020102020204" pitchFamily="34" charset="0"/>
              </a:rPr>
              <a:t>Why</a:t>
            </a:r>
          </a:p>
        </p:txBody>
      </p:sp>
      <p:sp>
        <p:nvSpPr>
          <p:cNvPr id="15" name="TextBox 14">
            <a:extLst>
              <a:ext uri="{FF2B5EF4-FFF2-40B4-BE49-F238E27FC236}">
                <a16:creationId xmlns:a16="http://schemas.microsoft.com/office/drawing/2014/main" id="{BFCC8DB7-763E-87E2-FC20-4FCD123C2AF2}"/>
              </a:ext>
            </a:extLst>
          </p:cNvPr>
          <p:cNvSpPr txBox="1"/>
          <p:nvPr/>
        </p:nvSpPr>
        <p:spPr>
          <a:xfrm>
            <a:off x="8434034" y="4785599"/>
            <a:ext cx="806824" cy="400110"/>
          </a:xfrm>
          <a:prstGeom prst="rect">
            <a:avLst/>
          </a:prstGeom>
          <a:noFill/>
        </p:spPr>
        <p:txBody>
          <a:bodyPr wrap="none" rtlCol="0">
            <a:spAutoFit/>
          </a:bodyPr>
          <a:lstStyle/>
          <a:p>
            <a:r>
              <a:rPr lang="en-US" sz="2000" b="1" dirty="0">
                <a:latin typeface="Arial Black" panose="020B0A04020102020204" pitchFamily="34" charset="0"/>
              </a:rPr>
              <a:t>How</a:t>
            </a:r>
          </a:p>
        </p:txBody>
      </p:sp>
    </p:spTree>
    <p:extLst>
      <p:ext uri="{BB962C8B-B14F-4D97-AF65-F5344CB8AC3E}">
        <p14:creationId xmlns:p14="http://schemas.microsoft.com/office/powerpoint/2010/main" val="108028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6 Keys to Handling</a:t>
            </a:r>
          </a:p>
          <a:p>
            <a:r>
              <a:rPr lang="en-US" sz="4800" b="1" dirty="0">
                <a:solidFill>
                  <a:schemeClr val="bg1"/>
                </a:solidFill>
                <a:latin typeface="Arial Black" panose="020B0A04020102020204" pitchFamily="34" charset="0"/>
              </a:rPr>
              <a:t>Workplace Conflict </a:t>
            </a:r>
          </a:p>
        </p:txBody>
      </p:sp>
      <p:pic>
        <p:nvPicPr>
          <p:cNvPr id="24" name="Picture 23">
            <a:extLst>
              <a:ext uri="{FF2B5EF4-FFF2-40B4-BE49-F238E27FC236}">
                <a16:creationId xmlns:a16="http://schemas.microsoft.com/office/drawing/2014/main" id="{6C890728-B43B-7971-9801-ECE03099AA06}"/>
              </a:ext>
            </a:extLst>
          </p:cNvPr>
          <p:cNvPicPr>
            <a:picLocks noChangeAspect="1"/>
          </p:cNvPicPr>
          <p:nvPr/>
        </p:nvPicPr>
        <p:blipFill>
          <a:blip r:embed="rId2"/>
          <a:stretch>
            <a:fillRect/>
          </a:stretch>
        </p:blipFill>
        <p:spPr>
          <a:xfrm>
            <a:off x="462990" y="2079137"/>
            <a:ext cx="603556" cy="512108"/>
          </a:xfrm>
          <a:prstGeom prst="rect">
            <a:avLst/>
          </a:prstGeom>
        </p:spPr>
      </p:pic>
      <p:sp>
        <p:nvSpPr>
          <p:cNvPr id="25" name="TextBox 24">
            <a:extLst>
              <a:ext uri="{FF2B5EF4-FFF2-40B4-BE49-F238E27FC236}">
                <a16:creationId xmlns:a16="http://schemas.microsoft.com/office/drawing/2014/main" id="{D040668A-1818-FBF0-072E-8502F33857D1}"/>
              </a:ext>
            </a:extLst>
          </p:cNvPr>
          <p:cNvSpPr txBox="1"/>
          <p:nvPr/>
        </p:nvSpPr>
        <p:spPr>
          <a:xfrm>
            <a:off x="1145894" y="2135136"/>
            <a:ext cx="7552067" cy="1231106"/>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Who</a:t>
            </a:r>
            <a:r>
              <a:rPr lang="en-US" sz="2000" dirty="0">
                <a:latin typeface="Poppins" panose="00000500000000000000" pitchFamily="2" charset="0"/>
                <a:cs typeface="Poppins" panose="00000500000000000000" pitchFamily="2" charset="0"/>
              </a:rPr>
              <a:t> is responsible?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As an FSM, take responsibility to initiate conflict resolution.</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Talk with the FSW and/or other staff.</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Don’t wait for the FSW or other staff to come to you.</a:t>
            </a:r>
          </a:p>
        </p:txBody>
      </p:sp>
      <p:pic>
        <p:nvPicPr>
          <p:cNvPr id="26" name="Picture 25">
            <a:extLst>
              <a:ext uri="{FF2B5EF4-FFF2-40B4-BE49-F238E27FC236}">
                <a16:creationId xmlns:a16="http://schemas.microsoft.com/office/drawing/2014/main" id="{D35F9722-2420-18AC-7C2F-39191A6E3C4B}"/>
              </a:ext>
            </a:extLst>
          </p:cNvPr>
          <p:cNvPicPr>
            <a:picLocks noChangeAspect="1"/>
          </p:cNvPicPr>
          <p:nvPr/>
        </p:nvPicPr>
        <p:blipFill>
          <a:blip r:embed="rId2"/>
          <a:stretch>
            <a:fillRect/>
          </a:stretch>
        </p:blipFill>
        <p:spPr>
          <a:xfrm>
            <a:off x="476491" y="3493172"/>
            <a:ext cx="603556" cy="512108"/>
          </a:xfrm>
          <a:prstGeom prst="rect">
            <a:avLst/>
          </a:prstGeom>
        </p:spPr>
      </p:pic>
      <p:sp>
        <p:nvSpPr>
          <p:cNvPr id="27" name="TextBox 26">
            <a:extLst>
              <a:ext uri="{FF2B5EF4-FFF2-40B4-BE49-F238E27FC236}">
                <a16:creationId xmlns:a16="http://schemas.microsoft.com/office/drawing/2014/main" id="{71B32959-80B3-471D-A5EA-17C829E07BAB}"/>
              </a:ext>
            </a:extLst>
          </p:cNvPr>
          <p:cNvSpPr txBox="1"/>
          <p:nvPr/>
        </p:nvSpPr>
        <p:spPr>
          <a:xfrm>
            <a:off x="1159395" y="3549171"/>
            <a:ext cx="6912470" cy="1231106"/>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What</a:t>
            </a:r>
            <a:r>
              <a:rPr lang="en-US" sz="2000" dirty="0">
                <a:latin typeface="Poppins" panose="00000500000000000000" pitchFamily="2" charset="0"/>
                <a:cs typeface="Poppins" panose="00000500000000000000" pitchFamily="2" charset="0"/>
              </a:rPr>
              <a:t> happened?</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Start by saying “It’s not easy for me to bring this up.”</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Plan carefully to communicate effectively.</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Be prepared to actively listen.</a:t>
            </a:r>
          </a:p>
        </p:txBody>
      </p:sp>
      <p:pic>
        <p:nvPicPr>
          <p:cNvPr id="28" name="Picture 27">
            <a:extLst>
              <a:ext uri="{FF2B5EF4-FFF2-40B4-BE49-F238E27FC236}">
                <a16:creationId xmlns:a16="http://schemas.microsoft.com/office/drawing/2014/main" id="{CA954EDA-4F1E-B3B8-04ED-43D577D0A113}"/>
              </a:ext>
            </a:extLst>
          </p:cNvPr>
          <p:cNvPicPr>
            <a:picLocks noChangeAspect="1"/>
          </p:cNvPicPr>
          <p:nvPr/>
        </p:nvPicPr>
        <p:blipFill>
          <a:blip r:embed="rId2"/>
          <a:stretch>
            <a:fillRect/>
          </a:stretch>
        </p:blipFill>
        <p:spPr>
          <a:xfrm>
            <a:off x="478416" y="4930360"/>
            <a:ext cx="603556" cy="512108"/>
          </a:xfrm>
          <a:prstGeom prst="rect">
            <a:avLst/>
          </a:prstGeom>
        </p:spPr>
      </p:pic>
      <p:sp>
        <p:nvSpPr>
          <p:cNvPr id="29" name="TextBox 28">
            <a:extLst>
              <a:ext uri="{FF2B5EF4-FFF2-40B4-BE49-F238E27FC236}">
                <a16:creationId xmlns:a16="http://schemas.microsoft.com/office/drawing/2014/main" id="{462D7828-CAF0-6A15-2FA6-30D4D8BBB3AF}"/>
              </a:ext>
            </a:extLst>
          </p:cNvPr>
          <p:cNvSpPr txBox="1"/>
          <p:nvPr/>
        </p:nvSpPr>
        <p:spPr>
          <a:xfrm>
            <a:off x="1161320" y="4986359"/>
            <a:ext cx="6550191" cy="1231106"/>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When</a:t>
            </a:r>
            <a:r>
              <a:rPr lang="en-US" sz="2000" dirty="0">
                <a:latin typeface="Poppins" panose="00000500000000000000" pitchFamily="2" charset="0"/>
                <a:cs typeface="Poppins" panose="00000500000000000000" pitchFamily="2" charset="0"/>
              </a:rPr>
              <a:t> should you address conflict?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Nip conflict in the bud, Don’t let the conflict grow.</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Speak to the FSW or other staff within 24 hours.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Don’t procrastinate or be sidetracked by excuses.</a:t>
            </a:r>
          </a:p>
        </p:txBody>
      </p:sp>
    </p:spTree>
    <p:extLst>
      <p:ext uri="{BB962C8B-B14F-4D97-AF65-F5344CB8AC3E}">
        <p14:creationId xmlns:p14="http://schemas.microsoft.com/office/powerpoint/2010/main" val="1448590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7751674" cy="830997"/>
          </a:xfrm>
          <a:prstGeom prst="rect">
            <a:avLst/>
          </a:prstGeom>
          <a:noFill/>
        </p:spPr>
        <p:txBody>
          <a:bodyPr wrap="none" rtlCol="0">
            <a:spAutoFit/>
          </a:bodyPr>
          <a:lstStyle/>
          <a:p>
            <a:r>
              <a:rPr lang="en-US" sz="4800" b="1" dirty="0">
                <a:solidFill>
                  <a:schemeClr val="bg1"/>
                </a:solidFill>
                <a:latin typeface="Arial Black" panose="020B0A04020102020204" pitchFamily="34" charset="0"/>
              </a:rPr>
              <a:t>Overview and Purpose</a:t>
            </a:r>
          </a:p>
        </p:txBody>
      </p:sp>
      <p:sp>
        <p:nvSpPr>
          <p:cNvPr id="24" name="TextBox 23">
            <a:extLst>
              <a:ext uri="{FF2B5EF4-FFF2-40B4-BE49-F238E27FC236}">
                <a16:creationId xmlns:a16="http://schemas.microsoft.com/office/drawing/2014/main" id="{6B3B7DC6-916D-B4DA-59F3-C37EE82F53B6}"/>
              </a:ext>
            </a:extLst>
          </p:cNvPr>
          <p:cNvSpPr txBox="1"/>
          <p:nvPr/>
        </p:nvSpPr>
        <p:spPr>
          <a:xfrm>
            <a:off x="925982" y="2071866"/>
            <a:ext cx="8947223"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This training is designed to provide Food Services Employees information about how to understand and resolve workplace conflict.</a:t>
            </a:r>
          </a:p>
        </p:txBody>
      </p:sp>
      <p:sp>
        <p:nvSpPr>
          <p:cNvPr id="25" name="TextBox 24">
            <a:extLst>
              <a:ext uri="{FF2B5EF4-FFF2-40B4-BE49-F238E27FC236}">
                <a16:creationId xmlns:a16="http://schemas.microsoft.com/office/drawing/2014/main" id="{6A150262-278A-BE5C-C2D6-8CCB823701A7}"/>
              </a:ext>
            </a:extLst>
          </p:cNvPr>
          <p:cNvSpPr txBox="1"/>
          <p:nvPr/>
        </p:nvSpPr>
        <p:spPr>
          <a:xfrm>
            <a:off x="914132" y="2997451"/>
            <a:ext cx="9144268"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Identifying, analyzing, handling and resolving workplace conflict will enable Food Services Employees to remain calm and professional while working together in the cafeteria.</a:t>
            </a:r>
          </a:p>
        </p:txBody>
      </p:sp>
      <p:pic>
        <p:nvPicPr>
          <p:cNvPr id="26" name="Picture 25">
            <a:extLst>
              <a:ext uri="{FF2B5EF4-FFF2-40B4-BE49-F238E27FC236}">
                <a16:creationId xmlns:a16="http://schemas.microsoft.com/office/drawing/2014/main" id="{EACEBE37-9D68-8BE9-AE25-E180F137BE3D}"/>
              </a:ext>
            </a:extLst>
          </p:cNvPr>
          <p:cNvPicPr>
            <a:picLocks noChangeAspect="1"/>
          </p:cNvPicPr>
          <p:nvPr/>
        </p:nvPicPr>
        <p:blipFill>
          <a:blip r:embed="rId2"/>
          <a:stretch>
            <a:fillRect/>
          </a:stretch>
        </p:blipFill>
        <p:spPr>
          <a:xfrm>
            <a:off x="462989" y="2945767"/>
            <a:ext cx="451143" cy="512108"/>
          </a:xfrm>
          <a:prstGeom prst="rect">
            <a:avLst/>
          </a:prstGeom>
        </p:spPr>
      </p:pic>
      <p:pic>
        <p:nvPicPr>
          <p:cNvPr id="27" name="Picture 26">
            <a:extLst>
              <a:ext uri="{FF2B5EF4-FFF2-40B4-BE49-F238E27FC236}">
                <a16:creationId xmlns:a16="http://schemas.microsoft.com/office/drawing/2014/main" id="{48B39207-5BB5-A224-1AA0-2302A8412235}"/>
              </a:ext>
            </a:extLst>
          </p:cNvPr>
          <p:cNvPicPr>
            <a:picLocks noChangeAspect="1"/>
          </p:cNvPicPr>
          <p:nvPr/>
        </p:nvPicPr>
        <p:blipFill>
          <a:blip r:embed="rId2"/>
          <a:stretch>
            <a:fillRect/>
          </a:stretch>
        </p:blipFill>
        <p:spPr>
          <a:xfrm>
            <a:off x="462990" y="2011637"/>
            <a:ext cx="451143" cy="512108"/>
          </a:xfrm>
          <a:prstGeom prst="rect">
            <a:avLst/>
          </a:prstGeom>
        </p:spPr>
      </p:pic>
      <p:pic>
        <p:nvPicPr>
          <p:cNvPr id="28" name="Picture 27">
            <a:extLst>
              <a:ext uri="{FF2B5EF4-FFF2-40B4-BE49-F238E27FC236}">
                <a16:creationId xmlns:a16="http://schemas.microsoft.com/office/drawing/2014/main" id="{F2F57FFD-18A1-7B3D-3C27-DB18557BBE55}"/>
              </a:ext>
            </a:extLst>
          </p:cNvPr>
          <p:cNvPicPr>
            <a:picLocks noChangeAspect="1"/>
          </p:cNvPicPr>
          <p:nvPr/>
        </p:nvPicPr>
        <p:blipFill>
          <a:blip r:embed="rId3"/>
          <a:stretch>
            <a:fillRect/>
          </a:stretch>
        </p:blipFill>
        <p:spPr>
          <a:xfrm>
            <a:off x="3563065" y="4297084"/>
            <a:ext cx="2965059" cy="2965059"/>
          </a:xfrm>
          <a:prstGeom prst="rect">
            <a:avLst/>
          </a:prstGeom>
        </p:spPr>
      </p:pic>
    </p:spTree>
    <p:extLst>
      <p:ext uri="{BB962C8B-B14F-4D97-AF65-F5344CB8AC3E}">
        <p14:creationId xmlns:p14="http://schemas.microsoft.com/office/powerpoint/2010/main" val="214145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6 Keys to Handling</a:t>
            </a:r>
          </a:p>
          <a:p>
            <a:r>
              <a:rPr lang="en-US" sz="4800" b="1" dirty="0">
                <a:solidFill>
                  <a:schemeClr val="bg1"/>
                </a:solidFill>
                <a:latin typeface="Arial Black" panose="020B0A04020102020204" pitchFamily="34" charset="0"/>
              </a:rPr>
              <a:t>Workplace Conflict </a:t>
            </a:r>
          </a:p>
        </p:txBody>
      </p:sp>
      <p:pic>
        <p:nvPicPr>
          <p:cNvPr id="24" name="Picture 23">
            <a:extLst>
              <a:ext uri="{FF2B5EF4-FFF2-40B4-BE49-F238E27FC236}">
                <a16:creationId xmlns:a16="http://schemas.microsoft.com/office/drawing/2014/main" id="{6C890728-B43B-7971-9801-ECE03099AA06}"/>
              </a:ext>
            </a:extLst>
          </p:cNvPr>
          <p:cNvPicPr>
            <a:picLocks noChangeAspect="1"/>
          </p:cNvPicPr>
          <p:nvPr/>
        </p:nvPicPr>
        <p:blipFill>
          <a:blip r:embed="rId2"/>
          <a:stretch>
            <a:fillRect/>
          </a:stretch>
        </p:blipFill>
        <p:spPr>
          <a:xfrm>
            <a:off x="462990" y="2079137"/>
            <a:ext cx="603556" cy="512108"/>
          </a:xfrm>
          <a:prstGeom prst="rect">
            <a:avLst/>
          </a:prstGeom>
        </p:spPr>
      </p:pic>
      <p:sp>
        <p:nvSpPr>
          <p:cNvPr id="25" name="TextBox 24">
            <a:extLst>
              <a:ext uri="{FF2B5EF4-FFF2-40B4-BE49-F238E27FC236}">
                <a16:creationId xmlns:a16="http://schemas.microsoft.com/office/drawing/2014/main" id="{D040668A-1818-FBF0-072E-8502F33857D1}"/>
              </a:ext>
            </a:extLst>
          </p:cNvPr>
          <p:cNvSpPr txBox="1"/>
          <p:nvPr/>
        </p:nvSpPr>
        <p:spPr>
          <a:xfrm>
            <a:off x="1145894" y="2135136"/>
            <a:ext cx="7741222" cy="1231106"/>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Where</a:t>
            </a:r>
            <a:r>
              <a:rPr lang="en-US" sz="2000" dirty="0">
                <a:latin typeface="Poppins" panose="00000500000000000000" pitchFamily="2" charset="0"/>
                <a:cs typeface="Poppins" panose="00000500000000000000" pitchFamily="2" charset="0"/>
              </a:rPr>
              <a:t> should it take place?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Select a place to meet with FSW.</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Determine a neutral setting to establish a level playing field.</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Speak to the FSW away from other staff.</a:t>
            </a:r>
          </a:p>
        </p:txBody>
      </p:sp>
      <p:pic>
        <p:nvPicPr>
          <p:cNvPr id="26" name="Picture 25">
            <a:extLst>
              <a:ext uri="{FF2B5EF4-FFF2-40B4-BE49-F238E27FC236}">
                <a16:creationId xmlns:a16="http://schemas.microsoft.com/office/drawing/2014/main" id="{D35F9722-2420-18AC-7C2F-39191A6E3C4B}"/>
              </a:ext>
            </a:extLst>
          </p:cNvPr>
          <p:cNvPicPr>
            <a:picLocks noChangeAspect="1"/>
          </p:cNvPicPr>
          <p:nvPr/>
        </p:nvPicPr>
        <p:blipFill>
          <a:blip r:embed="rId2"/>
          <a:stretch>
            <a:fillRect/>
          </a:stretch>
        </p:blipFill>
        <p:spPr>
          <a:xfrm>
            <a:off x="476491" y="3493172"/>
            <a:ext cx="603556" cy="512108"/>
          </a:xfrm>
          <a:prstGeom prst="rect">
            <a:avLst/>
          </a:prstGeom>
        </p:spPr>
      </p:pic>
      <p:sp>
        <p:nvSpPr>
          <p:cNvPr id="27" name="TextBox 26">
            <a:extLst>
              <a:ext uri="{FF2B5EF4-FFF2-40B4-BE49-F238E27FC236}">
                <a16:creationId xmlns:a16="http://schemas.microsoft.com/office/drawing/2014/main" id="{71B32959-80B3-471D-A5EA-17C829E07BAB}"/>
              </a:ext>
            </a:extLst>
          </p:cNvPr>
          <p:cNvSpPr txBox="1"/>
          <p:nvPr/>
        </p:nvSpPr>
        <p:spPr>
          <a:xfrm>
            <a:off x="1159395" y="3549171"/>
            <a:ext cx="6744154" cy="1231106"/>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Why</a:t>
            </a:r>
            <a:r>
              <a:rPr lang="en-US" sz="2000" dirty="0">
                <a:latin typeface="Poppins" panose="00000500000000000000" pitchFamily="2" charset="0"/>
                <a:cs typeface="Poppins" panose="00000500000000000000" pitchFamily="2" charset="0"/>
              </a:rPr>
              <a:t> is workplace conflict addressed?</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Immediately address small conflicts.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Don’t allow a conflict to grow into a larger problem.</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Don’t allow conflict to affect other staff.</a:t>
            </a:r>
          </a:p>
        </p:txBody>
      </p:sp>
      <p:pic>
        <p:nvPicPr>
          <p:cNvPr id="28" name="Picture 27">
            <a:extLst>
              <a:ext uri="{FF2B5EF4-FFF2-40B4-BE49-F238E27FC236}">
                <a16:creationId xmlns:a16="http://schemas.microsoft.com/office/drawing/2014/main" id="{CA954EDA-4F1E-B3B8-04ED-43D577D0A113}"/>
              </a:ext>
            </a:extLst>
          </p:cNvPr>
          <p:cNvPicPr>
            <a:picLocks noChangeAspect="1"/>
          </p:cNvPicPr>
          <p:nvPr/>
        </p:nvPicPr>
        <p:blipFill>
          <a:blip r:embed="rId2"/>
          <a:stretch>
            <a:fillRect/>
          </a:stretch>
        </p:blipFill>
        <p:spPr>
          <a:xfrm>
            <a:off x="478416" y="4930360"/>
            <a:ext cx="603556" cy="512108"/>
          </a:xfrm>
          <a:prstGeom prst="rect">
            <a:avLst/>
          </a:prstGeom>
        </p:spPr>
      </p:pic>
      <p:sp>
        <p:nvSpPr>
          <p:cNvPr id="29" name="TextBox 28">
            <a:extLst>
              <a:ext uri="{FF2B5EF4-FFF2-40B4-BE49-F238E27FC236}">
                <a16:creationId xmlns:a16="http://schemas.microsoft.com/office/drawing/2014/main" id="{462D7828-CAF0-6A15-2FA6-30D4D8BBB3AF}"/>
              </a:ext>
            </a:extLst>
          </p:cNvPr>
          <p:cNvSpPr txBox="1"/>
          <p:nvPr/>
        </p:nvSpPr>
        <p:spPr>
          <a:xfrm>
            <a:off x="1161320" y="4986359"/>
            <a:ext cx="6420347" cy="1231106"/>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How</a:t>
            </a:r>
            <a:r>
              <a:rPr lang="en-US" sz="2000" dirty="0">
                <a:latin typeface="Poppins" panose="00000500000000000000" pitchFamily="2" charset="0"/>
                <a:cs typeface="Poppins" panose="00000500000000000000" pitchFamily="2" charset="0"/>
              </a:rPr>
              <a:t> to handle workplace conflict.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Be specific. Don’t speak in generalities.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Ask open ended questions. “What is wrong?”</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Search for the real problem or source of conflict.</a:t>
            </a:r>
          </a:p>
        </p:txBody>
      </p:sp>
    </p:spTree>
    <p:extLst>
      <p:ext uri="{BB962C8B-B14F-4D97-AF65-F5344CB8AC3E}">
        <p14:creationId xmlns:p14="http://schemas.microsoft.com/office/powerpoint/2010/main" val="3675601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inions Comedy Movie in jpg format for HD wallpaper | Pxfuel">
            <a:extLst>
              <a:ext uri="{FF2B5EF4-FFF2-40B4-BE49-F238E27FC236}">
                <a16:creationId xmlns:a16="http://schemas.microsoft.com/office/drawing/2014/main" id="{46E68315-E09F-009A-7EA9-8AEBA5A54B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27" b="6379"/>
          <a:stretch/>
        </p:blipFill>
        <p:spPr bwMode="auto">
          <a:xfrm>
            <a:off x="2708478" y="4800787"/>
            <a:ext cx="4660003" cy="2596561"/>
          </a:xfrm>
          <a:prstGeom prst="rect">
            <a:avLst/>
          </a:prstGeom>
          <a:noFill/>
          <a:extLst>
            <a:ext uri="{909E8E84-426E-40DD-AFC4-6F175D3DCCD1}">
              <a14:hiddenFill xmlns:a14="http://schemas.microsoft.com/office/drawing/2010/main">
                <a:solidFill>
                  <a:srgbClr val="FFFFFF"/>
                </a:solidFill>
              </a14:hiddenFill>
            </a:ext>
          </a:extLst>
        </p:spPr>
      </p:pic>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Steps in Effective Communication </a:t>
            </a:r>
          </a:p>
        </p:txBody>
      </p:sp>
      <p:pic>
        <p:nvPicPr>
          <p:cNvPr id="7" name="Picture 6">
            <a:extLst>
              <a:ext uri="{FF2B5EF4-FFF2-40B4-BE49-F238E27FC236}">
                <a16:creationId xmlns:a16="http://schemas.microsoft.com/office/drawing/2014/main" id="{7564470D-4F84-98CE-92F2-8ECDE3A0A3B7}"/>
              </a:ext>
            </a:extLst>
          </p:cNvPr>
          <p:cNvPicPr>
            <a:picLocks noChangeAspect="1"/>
          </p:cNvPicPr>
          <p:nvPr/>
        </p:nvPicPr>
        <p:blipFill>
          <a:blip r:embed="rId5"/>
          <a:srcRect l="2597" t="4224" r="79411" b="50000"/>
          <a:stretch/>
        </p:blipFill>
        <p:spPr>
          <a:xfrm>
            <a:off x="393547" y="1679928"/>
            <a:ext cx="1504709" cy="1569660"/>
          </a:xfrm>
          <a:prstGeom prst="rect">
            <a:avLst/>
          </a:prstGeom>
        </p:spPr>
      </p:pic>
      <p:pic>
        <p:nvPicPr>
          <p:cNvPr id="8" name="Picture 7">
            <a:extLst>
              <a:ext uri="{FF2B5EF4-FFF2-40B4-BE49-F238E27FC236}">
                <a16:creationId xmlns:a16="http://schemas.microsoft.com/office/drawing/2014/main" id="{06E2E6CB-3585-56F8-36BF-F6EC284A1468}"/>
              </a:ext>
            </a:extLst>
          </p:cNvPr>
          <p:cNvPicPr>
            <a:picLocks noChangeAspect="1"/>
          </p:cNvPicPr>
          <p:nvPr/>
        </p:nvPicPr>
        <p:blipFill>
          <a:blip r:embed="rId5"/>
          <a:srcRect l="21973" t="4941" r="60034" b="51852"/>
          <a:stretch/>
        </p:blipFill>
        <p:spPr>
          <a:xfrm>
            <a:off x="407494" y="3805178"/>
            <a:ext cx="1504709" cy="1481559"/>
          </a:xfrm>
          <a:prstGeom prst="rect">
            <a:avLst/>
          </a:prstGeom>
        </p:spPr>
      </p:pic>
      <p:pic>
        <p:nvPicPr>
          <p:cNvPr id="9" name="Picture 8">
            <a:extLst>
              <a:ext uri="{FF2B5EF4-FFF2-40B4-BE49-F238E27FC236}">
                <a16:creationId xmlns:a16="http://schemas.microsoft.com/office/drawing/2014/main" id="{1FFDEB31-C724-FB35-CA68-3FCA5015255A}"/>
              </a:ext>
            </a:extLst>
          </p:cNvPr>
          <p:cNvPicPr>
            <a:picLocks noChangeAspect="1"/>
          </p:cNvPicPr>
          <p:nvPr/>
        </p:nvPicPr>
        <p:blipFill>
          <a:blip r:embed="rId5"/>
          <a:srcRect l="41455" t="5908" r="40276" b="50885"/>
          <a:stretch/>
        </p:blipFill>
        <p:spPr>
          <a:xfrm>
            <a:off x="5792104" y="1762970"/>
            <a:ext cx="1527859" cy="1481558"/>
          </a:xfrm>
          <a:prstGeom prst="rect">
            <a:avLst/>
          </a:prstGeom>
        </p:spPr>
      </p:pic>
      <p:pic>
        <p:nvPicPr>
          <p:cNvPr id="6146" name="Picture 2" descr="1 2 3 Images – Browse 582,662 Stock Photos, Vectors, and Video | Adobe Stock">
            <a:extLst>
              <a:ext uri="{FF2B5EF4-FFF2-40B4-BE49-F238E27FC236}">
                <a16:creationId xmlns:a16="http://schemas.microsoft.com/office/drawing/2014/main" id="{CC7A4D96-168A-2423-1F5C-0FFC7CA88F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311" t="5683" r="21697" b="51110"/>
          <a:stretch/>
        </p:blipFill>
        <p:spPr bwMode="auto">
          <a:xfrm>
            <a:off x="5764210" y="3853327"/>
            <a:ext cx="1504709" cy="14815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C1DF14E-07B8-CD46-4C1B-5B64C94F54DF}"/>
              </a:ext>
            </a:extLst>
          </p:cNvPr>
          <p:cNvSpPr txBox="1"/>
          <p:nvPr/>
        </p:nvSpPr>
        <p:spPr>
          <a:xfrm>
            <a:off x="1900628" y="2264703"/>
            <a:ext cx="1547988" cy="400110"/>
          </a:xfrm>
          <a:prstGeom prst="rect">
            <a:avLst/>
          </a:prstGeom>
          <a:noFill/>
        </p:spPr>
        <p:txBody>
          <a:bodyPr wrap="none" rtlCol="0">
            <a:spAutoFit/>
          </a:bodyPr>
          <a:lstStyle/>
          <a:p>
            <a:r>
              <a:rPr lang="en-US" sz="2000" b="1" dirty="0">
                <a:latin typeface="Arial Black" panose="020B0A04020102020204" pitchFamily="34" charset="0"/>
                <a:cs typeface="Poppins" panose="00000500000000000000" pitchFamily="2" charset="0"/>
              </a:rPr>
              <a:t>Your Turn</a:t>
            </a:r>
          </a:p>
        </p:txBody>
      </p:sp>
      <p:sp>
        <p:nvSpPr>
          <p:cNvPr id="12" name="TextBox 11">
            <a:extLst>
              <a:ext uri="{FF2B5EF4-FFF2-40B4-BE49-F238E27FC236}">
                <a16:creationId xmlns:a16="http://schemas.microsoft.com/office/drawing/2014/main" id="{FB835B23-8C44-C97C-346C-0286ACA4F030}"/>
              </a:ext>
            </a:extLst>
          </p:cNvPr>
          <p:cNvSpPr txBox="1"/>
          <p:nvPr/>
        </p:nvSpPr>
        <p:spPr>
          <a:xfrm>
            <a:off x="1898256" y="4470897"/>
            <a:ext cx="1313308" cy="400110"/>
          </a:xfrm>
          <a:prstGeom prst="rect">
            <a:avLst/>
          </a:prstGeom>
          <a:noFill/>
        </p:spPr>
        <p:txBody>
          <a:bodyPr wrap="none" rtlCol="0">
            <a:spAutoFit/>
          </a:bodyPr>
          <a:lstStyle/>
          <a:p>
            <a:r>
              <a:rPr lang="en-US" sz="2000" b="1" dirty="0">
                <a:latin typeface="Arial Black" panose="020B0A04020102020204" pitchFamily="34" charset="0"/>
                <a:cs typeface="Poppins" panose="00000500000000000000" pitchFamily="2" charset="0"/>
              </a:rPr>
              <a:t>My Turn</a:t>
            </a:r>
          </a:p>
        </p:txBody>
      </p:sp>
      <p:sp>
        <p:nvSpPr>
          <p:cNvPr id="13" name="TextBox 12">
            <a:extLst>
              <a:ext uri="{FF2B5EF4-FFF2-40B4-BE49-F238E27FC236}">
                <a16:creationId xmlns:a16="http://schemas.microsoft.com/office/drawing/2014/main" id="{4D50C482-F57C-4D5B-01FF-99B205D20DB1}"/>
              </a:ext>
            </a:extLst>
          </p:cNvPr>
          <p:cNvSpPr txBox="1"/>
          <p:nvPr/>
        </p:nvSpPr>
        <p:spPr>
          <a:xfrm>
            <a:off x="7273663" y="4470897"/>
            <a:ext cx="2351093" cy="400110"/>
          </a:xfrm>
          <a:prstGeom prst="rect">
            <a:avLst/>
          </a:prstGeom>
          <a:noFill/>
        </p:spPr>
        <p:txBody>
          <a:bodyPr wrap="none" rtlCol="0">
            <a:spAutoFit/>
          </a:bodyPr>
          <a:lstStyle/>
          <a:p>
            <a:r>
              <a:rPr lang="en-US" sz="2000" b="1" dirty="0">
                <a:latin typeface="Arial Black" panose="020B0A04020102020204" pitchFamily="34" charset="0"/>
                <a:cs typeface="Poppins" panose="00000500000000000000" pitchFamily="2" charset="0"/>
              </a:rPr>
              <a:t>Follow Through</a:t>
            </a:r>
          </a:p>
        </p:txBody>
      </p:sp>
      <p:sp>
        <p:nvSpPr>
          <p:cNvPr id="14" name="TextBox 13">
            <a:extLst>
              <a:ext uri="{FF2B5EF4-FFF2-40B4-BE49-F238E27FC236}">
                <a16:creationId xmlns:a16="http://schemas.microsoft.com/office/drawing/2014/main" id="{614D3141-ECA3-AF54-14A0-AED5256D5F43}"/>
              </a:ext>
            </a:extLst>
          </p:cNvPr>
          <p:cNvSpPr txBox="1"/>
          <p:nvPr/>
        </p:nvSpPr>
        <p:spPr>
          <a:xfrm>
            <a:off x="7292079" y="2264703"/>
            <a:ext cx="2438488" cy="400110"/>
          </a:xfrm>
          <a:prstGeom prst="rect">
            <a:avLst/>
          </a:prstGeom>
          <a:noFill/>
        </p:spPr>
        <p:txBody>
          <a:bodyPr wrap="none" rtlCol="0">
            <a:spAutoFit/>
          </a:bodyPr>
          <a:lstStyle/>
          <a:p>
            <a:r>
              <a:rPr lang="en-US" sz="2000" b="1" dirty="0">
                <a:latin typeface="Arial Black" panose="020B0A04020102020204" pitchFamily="34" charset="0"/>
                <a:cs typeface="Poppins" panose="00000500000000000000" pitchFamily="2" charset="0"/>
              </a:rPr>
              <a:t>Mutual Planning</a:t>
            </a:r>
          </a:p>
        </p:txBody>
      </p:sp>
      <p:pic>
        <p:nvPicPr>
          <p:cNvPr id="4" name="Minions">
            <a:hlinkClick r:id="" action="ppaction://media"/>
            <a:extLst>
              <a:ext uri="{FF2B5EF4-FFF2-40B4-BE49-F238E27FC236}">
                <a16:creationId xmlns:a16="http://schemas.microsoft.com/office/drawing/2014/main" id="{3BEE0706-EF86-4BD8-95D8-28527538D74A}"/>
              </a:ext>
            </a:extLst>
          </p:cNvPr>
          <p:cNvPicPr>
            <a:picLocks noChangeAspect="1"/>
          </p:cNvPicPr>
          <p:nvPr>
            <a:audioFile r:link="rId1"/>
            <p:extLst>
              <p:ext uri="{DAA4B4D4-6D71-4841-9C94-3DE7FCFB9230}">
                <p14:media xmlns:p14="http://schemas.microsoft.com/office/powerpoint/2010/main" r:embed="rId2">
                  <p14:trim st="1456" end="5803.2585"/>
                  <p14:fade out="1500"/>
                </p14:media>
              </p:ext>
            </p:extLst>
          </p:nvPr>
        </p:nvPicPr>
        <p:blipFill>
          <a:blip r:embed="rId7"/>
          <a:stretch>
            <a:fillRect/>
          </a:stretch>
        </p:blipFill>
        <p:spPr>
          <a:xfrm>
            <a:off x="-2610705" y="1436246"/>
            <a:ext cx="487363" cy="487363"/>
          </a:xfrm>
          <a:prstGeom prst="rect">
            <a:avLst/>
          </a:prstGeom>
        </p:spPr>
      </p:pic>
    </p:spTree>
    <p:extLst>
      <p:ext uri="{BB962C8B-B14F-4D97-AF65-F5344CB8AC3E}">
        <p14:creationId xmlns:p14="http://schemas.microsoft.com/office/powerpoint/2010/main" val="127637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974895-7F09-E990-A365-576FA36371BD}"/>
              </a:ext>
            </a:extLst>
          </p:cNvPr>
          <p:cNvPicPr>
            <a:picLocks noChangeAspect="1"/>
          </p:cNvPicPr>
          <p:nvPr/>
        </p:nvPicPr>
        <p:blipFill>
          <a:blip r:embed="rId2"/>
          <a:srcRect l="13860" t="16221" r="9810" b="11930"/>
          <a:stretch/>
        </p:blipFill>
        <p:spPr>
          <a:xfrm>
            <a:off x="11586261" y="1267455"/>
            <a:ext cx="2268638" cy="2135471"/>
          </a:xfrm>
          <a:prstGeom prst="rect">
            <a:avLst/>
          </a:prstGeom>
        </p:spPr>
      </p:pic>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Steps in </a:t>
            </a:r>
          </a:p>
          <a:p>
            <a:r>
              <a:rPr lang="en-US" sz="4800" b="1" dirty="0">
                <a:solidFill>
                  <a:schemeClr val="bg1"/>
                </a:solidFill>
                <a:latin typeface="Arial Black" panose="020B0A04020102020204" pitchFamily="34" charset="0"/>
              </a:rPr>
              <a:t>Effective Communication  </a:t>
            </a:r>
          </a:p>
        </p:txBody>
      </p:sp>
      <p:pic>
        <p:nvPicPr>
          <p:cNvPr id="24" name="Picture 23">
            <a:extLst>
              <a:ext uri="{FF2B5EF4-FFF2-40B4-BE49-F238E27FC236}">
                <a16:creationId xmlns:a16="http://schemas.microsoft.com/office/drawing/2014/main" id="{6C890728-B43B-7971-9801-ECE03099AA06}"/>
              </a:ext>
            </a:extLst>
          </p:cNvPr>
          <p:cNvPicPr>
            <a:picLocks noChangeAspect="1"/>
          </p:cNvPicPr>
          <p:nvPr/>
        </p:nvPicPr>
        <p:blipFill>
          <a:blip r:embed="rId3"/>
          <a:stretch>
            <a:fillRect/>
          </a:stretch>
        </p:blipFill>
        <p:spPr>
          <a:xfrm>
            <a:off x="462990" y="2079137"/>
            <a:ext cx="603556" cy="512108"/>
          </a:xfrm>
          <a:prstGeom prst="rect">
            <a:avLst/>
          </a:prstGeom>
        </p:spPr>
      </p:pic>
      <p:sp>
        <p:nvSpPr>
          <p:cNvPr id="25" name="TextBox 24">
            <a:extLst>
              <a:ext uri="{FF2B5EF4-FFF2-40B4-BE49-F238E27FC236}">
                <a16:creationId xmlns:a16="http://schemas.microsoft.com/office/drawing/2014/main" id="{D040668A-1818-FBF0-072E-8502F33857D1}"/>
              </a:ext>
            </a:extLst>
          </p:cNvPr>
          <p:cNvSpPr txBox="1"/>
          <p:nvPr/>
        </p:nvSpPr>
        <p:spPr>
          <a:xfrm>
            <a:off x="1145894" y="2135136"/>
            <a:ext cx="5203669" cy="1231106"/>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Your Turn</a:t>
            </a:r>
            <a:r>
              <a:rPr lang="en-US" sz="2000" dirty="0">
                <a:latin typeface="Poppins" panose="00000500000000000000" pitchFamily="2" charset="0"/>
                <a:cs typeface="Poppins" panose="00000500000000000000" pitchFamily="2" charset="0"/>
              </a:rPr>
              <a:t>: Allow the FSW to speak first.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Use active listening skills.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Allow the FSW to vent.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Repeat what the FSW said.</a:t>
            </a:r>
          </a:p>
        </p:txBody>
      </p:sp>
      <p:pic>
        <p:nvPicPr>
          <p:cNvPr id="26" name="Picture 25">
            <a:extLst>
              <a:ext uri="{FF2B5EF4-FFF2-40B4-BE49-F238E27FC236}">
                <a16:creationId xmlns:a16="http://schemas.microsoft.com/office/drawing/2014/main" id="{D35F9722-2420-18AC-7C2F-39191A6E3C4B}"/>
              </a:ext>
            </a:extLst>
          </p:cNvPr>
          <p:cNvPicPr>
            <a:picLocks noChangeAspect="1"/>
          </p:cNvPicPr>
          <p:nvPr/>
        </p:nvPicPr>
        <p:blipFill>
          <a:blip r:embed="rId3"/>
          <a:stretch>
            <a:fillRect/>
          </a:stretch>
        </p:blipFill>
        <p:spPr>
          <a:xfrm>
            <a:off x="476491" y="3493172"/>
            <a:ext cx="603556" cy="512108"/>
          </a:xfrm>
          <a:prstGeom prst="rect">
            <a:avLst/>
          </a:prstGeom>
        </p:spPr>
      </p:pic>
      <p:sp>
        <p:nvSpPr>
          <p:cNvPr id="27" name="TextBox 26">
            <a:extLst>
              <a:ext uri="{FF2B5EF4-FFF2-40B4-BE49-F238E27FC236}">
                <a16:creationId xmlns:a16="http://schemas.microsoft.com/office/drawing/2014/main" id="{71B32959-80B3-471D-A5EA-17C829E07BAB}"/>
              </a:ext>
            </a:extLst>
          </p:cNvPr>
          <p:cNvSpPr txBox="1"/>
          <p:nvPr/>
        </p:nvSpPr>
        <p:spPr>
          <a:xfrm>
            <a:off x="1159395" y="3549171"/>
            <a:ext cx="7051930" cy="1231106"/>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My Turn</a:t>
            </a:r>
            <a:r>
              <a:rPr lang="en-US" sz="2000" dirty="0">
                <a:latin typeface="Poppins" panose="00000500000000000000" pitchFamily="2" charset="0"/>
                <a:cs typeface="Poppins" panose="00000500000000000000" pitchFamily="2" charset="0"/>
              </a:rPr>
              <a:t>: Say “May I tell you my side of the story now?”</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Explain your point of view.</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Describe the problem without blaming.</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Make sure the FSW is listening.</a:t>
            </a:r>
          </a:p>
        </p:txBody>
      </p:sp>
      <p:pic>
        <p:nvPicPr>
          <p:cNvPr id="4" name="Picture 3">
            <a:extLst>
              <a:ext uri="{FF2B5EF4-FFF2-40B4-BE49-F238E27FC236}">
                <a16:creationId xmlns:a16="http://schemas.microsoft.com/office/drawing/2014/main" id="{C5BDCA6A-F8A9-50EE-E06B-B1F8DB7B130A}"/>
              </a:ext>
            </a:extLst>
          </p:cNvPr>
          <p:cNvPicPr>
            <a:picLocks noChangeAspect="1"/>
          </p:cNvPicPr>
          <p:nvPr/>
        </p:nvPicPr>
        <p:blipFill>
          <a:blip r:embed="rId4"/>
          <a:srcRect b="10458"/>
          <a:stretch/>
        </p:blipFill>
        <p:spPr>
          <a:xfrm>
            <a:off x="2009254" y="5095077"/>
            <a:ext cx="1414467" cy="2243275"/>
          </a:xfrm>
          <a:prstGeom prst="rect">
            <a:avLst/>
          </a:prstGeom>
        </p:spPr>
      </p:pic>
      <p:pic>
        <p:nvPicPr>
          <p:cNvPr id="5" name="Picture 4">
            <a:extLst>
              <a:ext uri="{FF2B5EF4-FFF2-40B4-BE49-F238E27FC236}">
                <a16:creationId xmlns:a16="http://schemas.microsoft.com/office/drawing/2014/main" id="{74248791-F6DD-17E1-8CAE-A81B255A98E4}"/>
              </a:ext>
            </a:extLst>
          </p:cNvPr>
          <p:cNvPicPr>
            <a:picLocks noChangeAspect="1"/>
          </p:cNvPicPr>
          <p:nvPr/>
        </p:nvPicPr>
        <p:blipFill>
          <a:blip r:embed="rId5"/>
          <a:srcRect l="35728"/>
          <a:stretch/>
        </p:blipFill>
        <p:spPr>
          <a:xfrm>
            <a:off x="11597308" y="4167997"/>
            <a:ext cx="2191595" cy="2427006"/>
          </a:xfrm>
          <a:prstGeom prst="rect">
            <a:avLst/>
          </a:prstGeom>
        </p:spPr>
      </p:pic>
      <p:grpSp>
        <p:nvGrpSpPr>
          <p:cNvPr id="9" name="Group 8">
            <a:extLst>
              <a:ext uri="{FF2B5EF4-FFF2-40B4-BE49-F238E27FC236}">
                <a16:creationId xmlns:a16="http://schemas.microsoft.com/office/drawing/2014/main" id="{CD182919-1719-1E12-1131-7C726BE484C1}"/>
              </a:ext>
            </a:extLst>
          </p:cNvPr>
          <p:cNvGrpSpPr/>
          <p:nvPr/>
        </p:nvGrpSpPr>
        <p:grpSpPr>
          <a:xfrm>
            <a:off x="4606724" y="4911345"/>
            <a:ext cx="1509470" cy="940311"/>
            <a:chOff x="4606724" y="4911345"/>
            <a:chExt cx="1509470" cy="940311"/>
          </a:xfrm>
        </p:grpSpPr>
        <p:pic>
          <p:nvPicPr>
            <p:cNvPr id="7" name="Picture 6">
              <a:extLst>
                <a:ext uri="{FF2B5EF4-FFF2-40B4-BE49-F238E27FC236}">
                  <a16:creationId xmlns:a16="http://schemas.microsoft.com/office/drawing/2014/main" id="{814F4731-4F62-3787-4A4F-8049B79F9195}"/>
                </a:ext>
              </a:extLst>
            </p:cNvPr>
            <p:cNvPicPr>
              <a:picLocks noChangeAspect="1"/>
            </p:cNvPicPr>
            <p:nvPr/>
          </p:nvPicPr>
          <p:blipFill>
            <a:blip r:embed="rId6"/>
            <a:stretch>
              <a:fillRect/>
            </a:stretch>
          </p:blipFill>
          <p:spPr>
            <a:xfrm>
              <a:off x="4606724" y="4911345"/>
              <a:ext cx="1509470" cy="940311"/>
            </a:xfrm>
            <a:prstGeom prst="rect">
              <a:avLst/>
            </a:prstGeom>
          </p:spPr>
        </p:pic>
        <p:sp>
          <p:nvSpPr>
            <p:cNvPr id="8" name="TextBox 7">
              <a:extLst>
                <a:ext uri="{FF2B5EF4-FFF2-40B4-BE49-F238E27FC236}">
                  <a16:creationId xmlns:a16="http://schemas.microsoft.com/office/drawing/2014/main" id="{7E7784F3-1D79-8D4C-158F-9F3C0E0C77D9}"/>
                </a:ext>
              </a:extLst>
            </p:cNvPr>
            <p:cNvSpPr txBox="1"/>
            <p:nvPr/>
          </p:nvSpPr>
          <p:spPr>
            <a:xfrm>
              <a:off x="4700306" y="4970821"/>
              <a:ext cx="1316386" cy="584775"/>
            </a:xfrm>
            <a:prstGeom prst="rect">
              <a:avLst/>
            </a:prstGeom>
            <a:noFill/>
          </p:spPr>
          <p:txBody>
            <a:bodyPr wrap="none" rtlCol="0">
              <a:spAutoFit/>
            </a:bodyPr>
            <a:lstStyle/>
            <a:p>
              <a:pPr algn="ctr"/>
              <a:r>
                <a:rPr lang="en-US" sz="1600" dirty="0">
                  <a:latin typeface="Poppins" panose="00000500000000000000" pitchFamily="2" charset="0"/>
                  <a:cs typeface="Poppins" panose="00000500000000000000" pitchFamily="2" charset="0"/>
                </a:rPr>
                <a:t>Tell me </a:t>
              </a:r>
            </a:p>
            <a:p>
              <a:pPr algn="ctr"/>
              <a:r>
                <a:rPr lang="en-US" sz="1600" dirty="0">
                  <a:latin typeface="Poppins" panose="00000500000000000000" pitchFamily="2" charset="0"/>
                  <a:cs typeface="Poppins" panose="00000500000000000000" pitchFamily="2" charset="0"/>
                </a:rPr>
                <a:t>everything.</a:t>
              </a:r>
            </a:p>
          </p:txBody>
        </p:sp>
      </p:grpSp>
      <p:pic>
        <p:nvPicPr>
          <p:cNvPr id="1028" name="Picture 4" descr="Minions/Gallery">
            <a:extLst>
              <a:ext uri="{FF2B5EF4-FFF2-40B4-BE49-F238E27FC236}">
                <a16:creationId xmlns:a16="http://schemas.microsoft.com/office/drawing/2014/main" id="{C38C54AC-3F94-F78C-69B2-EA999AFA2E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7312"/>
          <a:stretch/>
        </p:blipFill>
        <p:spPr bwMode="auto">
          <a:xfrm>
            <a:off x="6180178" y="5392058"/>
            <a:ext cx="1370506" cy="184798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22EB1F0-28A9-9586-ADA8-67D497E8742F}"/>
              </a:ext>
            </a:extLst>
          </p:cNvPr>
          <p:cNvGrpSpPr/>
          <p:nvPr/>
        </p:nvGrpSpPr>
        <p:grpSpPr>
          <a:xfrm flipH="1">
            <a:off x="3451183" y="5040590"/>
            <a:ext cx="1509470" cy="940311"/>
            <a:chOff x="4606724" y="4911345"/>
            <a:chExt cx="1509470" cy="940311"/>
          </a:xfrm>
        </p:grpSpPr>
        <p:pic>
          <p:nvPicPr>
            <p:cNvPr id="12" name="Picture 11">
              <a:extLst>
                <a:ext uri="{FF2B5EF4-FFF2-40B4-BE49-F238E27FC236}">
                  <a16:creationId xmlns:a16="http://schemas.microsoft.com/office/drawing/2014/main" id="{959087ED-125B-281B-3153-5C033D9DCCF3}"/>
                </a:ext>
              </a:extLst>
            </p:cNvPr>
            <p:cNvPicPr>
              <a:picLocks noChangeAspect="1"/>
            </p:cNvPicPr>
            <p:nvPr/>
          </p:nvPicPr>
          <p:blipFill>
            <a:blip r:embed="rId6"/>
            <a:stretch>
              <a:fillRect/>
            </a:stretch>
          </p:blipFill>
          <p:spPr>
            <a:xfrm>
              <a:off x="4606724" y="4911345"/>
              <a:ext cx="1509470" cy="940311"/>
            </a:xfrm>
            <a:prstGeom prst="rect">
              <a:avLst/>
            </a:prstGeom>
          </p:spPr>
        </p:pic>
        <p:sp>
          <p:nvSpPr>
            <p:cNvPr id="13" name="TextBox 12">
              <a:extLst>
                <a:ext uri="{FF2B5EF4-FFF2-40B4-BE49-F238E27FC236}">
                  <a16:creationId xmlns:a16="http://schemas.microsoft.com/office/drawing/2014/main" id="{18EA45D2-4BA2-5E9C-D11C-85856ABDB1F0}"/>
                </a:ext>
              </a:extLst>
            </p:cNvPr>
            <p:cNvSpPr txBox="1"/>
            <p:nvPr/>
          </p:nvSpPr>
          <p:spPr>
            <a:xfrm>
              <a:off x="4856597" y="4970821"/>
              <a:ext cx="1003800" cy="584775"/>
            </a:xfrm>
            <a:prstGeom prst="rect">
              <a:avLst/>
            </a:prstGeom>
            <a:noFill/>
          </p:spPr>
          <p:txBody>
            <a:bodyPr wrap="none" rtlCol="0">
              <a:spAutoFit/>
            </a:bodyPr>
            <a:lstStyle/>
            <a:p>
              <a:pPr algn="ctr"/>
              <a:r>
                <a:rPr lang="en-US" sz="1600" dirty="0">
                  <a:latin typeface="Poppins" panose="00000500000000000000" pitchFamily="2" charset="0"/>
                  <a:cs typeface="Poppins" panose="00000500000000000000" pitchFamily="2" charset="0"/>
                </a:rPr>
                <a:t>Ok sure </a:t>
              </a:r>
            </a:p>
            <a:p>
              <a:pPr algn="ctr"/>
              <a:r>
                <a:rPr lang="en-US" sz="1600" dirty="0">
                  <a:latin typeface="Poppins" panose="00000500000000000000" pitchFamily="2" charset="0"/>
                  <a:cs typeface="Poppins" panose="00000500000000000000" pitchFamily="2" charset="0"/>
                </a:rPr>
                <a:t>Thing!</a:t>
              </a:r>
            </a:p>
          </p:txBody>
        </p:sp>
      </p:grpSp>
    </p:spTree>
    <p:extLst>
      <p:ext uri="{BB962C8B-B14F-4D97-AF65-F5344CB8AC3E}">
        <p14:creationId xmlns:p14="http://schemas.microsoft.com/office/powerpoint/2010/main" val="218839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 presetClass="exit" presetSubtype="0" fill="hold" nodeType="afterEffect">
                                  <p:stCondLst>
                                    <p:cond delay="0"/>
                                  </p:stCondLst>
                                  <p:childTnLst>
                                    <p:set>
                                      <p:cBhvr>
                                        <p:cTn id="12" dur="1" fill="hold">
                                          <p:stCondLst>
                                            <p:cond delay="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Steps in </a:t>
            </a:r>
          </a:p>
          <a:p>
            <a:r>
              <a:rPr lang="en-US" sz="4800" b="1" dirty="0">
                <a:solidFill>
                  <a:schemeClr val="bg1"/>
                </a:solidFill>
                <a:latin typeface="Arial Black" panose="020B0A04020102020204" pitchFamily="34" charset="0"/>
              </a:rPr>
              <a:t>Effective Communication  </a:t>
            </a:r>
          </a:p>
        </p:txBody>
      </p:sp>
      <p:pic>
        <p:nvPicPr>
          <p:cNvPr id="24" name="Picture 23">
            <a:extLst>
              <a:ext uri="{FF2B5EF4-FFF2-40B4-BE49-F238E27FC236}">
                <a16:creationId xmlns:a16="http://schemas.microsoft.com/office/drawing/2014/main" id="{6C890728-B43B-7971-9801-ECE03099AA06}"/>
              </a:ext>
            </a:extLst>
          </p:cNvPr>
          <p:cNvPicPr>
            <a:picLocks noChangeAspect="1"/>
          </p:cNvPicPr>
          <p:nvPr/>
        </p:nvPicPr>
        <p:blipFill>
          <a:blip r:embed="rId2"/>
          <a:stretch>
            <a:fillRect/>
          </a:stretch>
        </p:blipFill>
        <p:spPr>
          <a:xfrm>
            <a:off x="462990" y="2079137"/>
            <a:ext cx="603556" cy="512108"/>
          </a:xfrm>
          <a:prstGeom prst="rect">
            <a:avLst/>
          </a:prstGeom>
        </p:spPr>
      </p:pic>
      <p:sp>
        <p:nvSpPr>
          <p:cNvPr id="25" name="TextBox 24">
            <a:extLst>
              <a:ext uri="{FF2B5EF4-FFF2-40B4-BE49-F238E27FC236}">
                <a16:creationId xmlns:a16="http://schemas.microsoft.com/office/drawing/2014/main" id="{D040668A-1818-FBF0-072E-8502F33857D1}"/>
              </a:ext>
            </a:extLst>
          </p:cNvPr>
          <p:cNvSpPr txBox="1"/>
          <p:nvPr/>
        </p:nvSpPr>
        <p:spPr>
          <a:xfrm>
            <a:off x="1145894" y="2135136"/>
            <a:ext cx="8218917" cy="1231106"/>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Mutual Planning</a:t>
            </a:r>
            <a:r>
              <a:rPr lang="en-US" sz="2000" dirty="0">
                <a:latin typeface="Poppins" panose="00000500000000000000" pitchFamily="2" charset="0"/>
                <a:cs typeface="Poppins" panose="00000500000000000000" pitchFamily="2" charset="0"/>
              </a:rPr>
              <a:t>: Brainstorm to generate options for resolution.</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Negotiate on a final mutual decision.</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Select three or four points that you have in common.</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Construct an action plan that includes those points.</a:t>
            </a:r>
          </a:p>
        </p:txBody>
      </p:sp>
      <p:pic>
        <p:nvPicPr>
          <p:cNvPr id="26" name="Picture 25">
            <a:extLst>
              <a:ext uri="{FF2B5EF4-FFF2-40B4-BE49-F238E27FC236}">
                <a16:creationId xmlns:a16="http://schemas.microsoft.com/office/drawing/2014/main" id="{D35F9722-2420-18AC-7C2F-39191A6E3C4B}"/>
              </a:ext>
            </a:extLst>
          </p:cNvPr>
          <p:cNvPicPr>
            <a:picLocks noChangeAspect="1"/>
          </p:cNvPicPr>
          <p:nvPr/>
        </p:nvPicPr>
        <p:blipFill>
          <a:blip r:embed="rId2"/>
          <a:stretch>
            <a:fillRect/>
          </a:stretch>
        </p:blipFill>
        <p:spPr>
          <a:xfrm>
            <a:off x="476491" y="3493172"/>
            <a:ext cx="603556" cy="512108"/>
          </a:xfrm>
          <a:prstGeom prst="rect">
            <a:avLst/>
          </a:prstGeom>
        </p:spPr>
      </p:pic>
      <p:sp>
        <p:nvSpPr>
          <p:cNvPr id="27" name="TextBox 26">
            <a:extLst>
              <a:ext uri="{FF2B5EF4-FFF2-40B4-BE49-F238E27FC236}">
                <a16:creationId xmlns:a16="http://schemas.microsoft.com/office/drawing/2014/main" id="{71B32959-80B3-471D-A5EA-17C829E07BAB}"/>
              </a:ext>
            </a:extLst>
          </p:cNvPr>
          <p:cNvSpPr txBox="1"/>
          <p:nvPr/>
        </p:nvSpPr>
        <p:spPr>
          <a:xfrm>
            <a:off x="1159395" y="3549171"/>
            <a:ext cx="8505855" cy="1231106"/>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Follow Through</a:t>
            </a:r>
            <a:r>
              <a:rPr lang="en-US" sz="2000" dirty="0">
                <a:latin typeface="Poppins" panose="00000500000000000000" pitchFamily="2" charset="0"/>
                <a:cs typeface="Poppins" panose="00000500000000000000" pitchFamily="2" charset="0"/>
              </a:rPr>
              <a:t>: Determine who will do what by when, be specific.</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Lock in the agreement with the FSW.</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Act responsibly to endure follow through.</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Schedule an evaluation meeting.</a:t>
            </a:r>
          </a:p>
        </p:txBody>
      </p:sp>
      <p:pic>
        <p:nvPicPr>
          <p:cNvPr id="2" name="Picture 1">
            <a:extLst>
              <a:ext uri="{FF2B5EF4-FFF2-40B4-BE49-F238E27FC236}">
                <a16:creationId xmlns:a16="http://schemas.microsoft.com/office/drawing/2014/main" id="{72902CB1-9538-37A0-8EB1-BB7900E12DC6}"/>
              </a:ext>
            </a:extLst>
          </p:cNvPr>
          <p:cNvPicPr>
            <a:picLocks noChangeAspect="1"/>
          </p:cNvPicPr>
          <p:nvPr/>
        </p:nvPicPr>
        <p:blipFill>
          <a:blip r:embed="rId3"/>
          <a:stretch>
            <a:fillRect/>
          </a:stretch>
        </p:blipFill>
        <p:spPr>
          <a:xfrm>
            <a:off x="2483322" y="4759417"/>
            <a:ext cx="5109674" cy="2737179"/>
          </a:xfrm>
          <a:prstGeom prst="rect">
            <a:avLst/>
          </a:prstGeom>
        </p:spPr>
      </p:pic>
    </p:spTree>
    <p:extLst>
      <p:ext uri="{BB962C8B-B14F-4D97-AF65-F5344CB8AC3E}">
        <p14:creationId xmlns:p14="http://schemas.microsoft.com/office/powerpoint/2010/main" val="3228997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Conflict Resolution</a:t>
            </a:r>
          </a:p>
          <a:p>
            <a:r>
              <a:rPr lang="en-US" sz="4800" b="1" dirty="0">
                <a:solidFill>
                  <a:schemeClr val="bg1"/>
                </a:solidFill>
                <a:latin typeface="Arial Black" panose="020B0A04020102020204" pitchFamily="34" charset="0"/>
              </a:rPr>
              <a:t>Approaches  </a:t>
            </a:r>
          </a:p>
        </p:txBody>
      </p:sp>
      <p:pic>
        <p:nvPicPr>
          <p:cNvPr id="24" name="Picture 23">
            <a:extLst>
              <a:ext uri="{FF2B5EF4-FFF2-40B4-BE49-F238E27FC236}">
                <a16:creationId xmlns:a16="http://schemas.microsoft.com/office/drawing/2014/main" id="{6C890728-B43B-7971-9801-ECE03099AA06}"/>
              </a:ext>
            </a:extLst>
          </p:cNvPr>
          <p:cNvPicPr>
            <a:picLocks noChangeAspect="1"/>
          </p:cNvPicPr>
          <p:nvPr/>
        </p:nvPicPr>
        <p:blipFill>
          <a:blip r:embed="rId2"/>
          <a:stretch>
            <a:fillRect/>
          </a:stretch>
        </p:blipFill>
        <p:spPr>
          <a:xfrm>
            <a:off x="462990" y="2079137"/>
            <a:ext cx="603556" cy="512108"/>
          </a:xfrm>
          <a:prstGeom prst="rect">
            <a:avLst/>
          </a:prstGeom>
        </p:spPr>
      </p:pic>
      <p:sp>
        <p:nvSpPr>
          <p:cNvPr id="25" name="TextBox 24">
            <a:extLst>
              <a:ext uri="{FF2B5EF4-FFF2-40B4-BE49-F238E27FC236}">
                <a16:creationId xmlns:a16="http://schemas.microsoft.com/office/drawing/2014/main" id="{D040668A-1818-FBF0-072E-8502F33857D1}"/>
              </a:ext>
            </a:extLst>
          </p:cNvPr>
          <p:cNvSpPr txBox="1"/>
          <p:nvPr/>
        </p:nvSpPr>
        <p:spPr>
          <a:xfrm>
            <a:off x="1145895" y="2135136"/>
            <a:ext cx="8646288"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Conflict Resolution is a way for two or more parties to find a peaceful solution to a dispute.</a:t>
            </a:r>
          </a:p>
        </p:txBody>
      </p:sp>
      <p:graphicFrame>
        <p:nvGraphicFramePr>
          <p:cNvPr id="2" name="Diagram 1">
            <a:extLst>
              <a:ext uri="{FF2B5EF4-FFF2-40B4-BE49-F238E27FC236}">
                <a16:creationId xmlns:a16="http://schemas.microsoft.com/office/drawing/2014/main" id="{227B2113-C270-D8FA-41D9-699C44EC4390}"/>
              </a:ext>
            </a:extLst>
          </p:cNvPr>
          <p:cNvGraphicFramePr/>
          <p:nvPr>
            <p:extLst>
              <p:ext uri="{D42A27DB-BD31-4B8C-83A1-F6EECF244321}">
                <p14:modId xmlns:p14="http://schemas.microsoft.com/office/powerpoint/2010/main" val="1754532846"/>
              </p:ext>
            </p:extLst>
          </p:nvPr>
        </p:nvGraphicFramePr>
        <p:xfrm>
          <a:off x="1676400" y="2935786"/>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8B04EEB-C60D-2D51-7843-84D05CA79E1E}"/>
              </a:ext>
            </a:extLst>
          </p:cNvPr>
          <p:cNvPicPr>
            <a:picLocks noChangeAspect="1"/>
          </p:cNvPicPr>
          <p:nvPr/>
        </p:nvPicPr>
        <p:blipFill>
          <a:blip r:embed="rId8"/>
          <a:stretch>
            <a:fillRect/>
          </a:stretch>
        </p:blipFill>
        <p:spPr>
          <a:xfrm>
            <a:off x="460647" y="5322847"/>
            <a:ext cx="1923738" cy="2131528"/>
          </a:xfrm>
          <a:prstGeom prst="rect">
            <a:avLst/>
          </a:prstGeom>
        </p:spPr>
      </p:pic>
    </p:spTree>
    <p:extLst>
      <p:ext uri="{BB962C8B-B14F-4D97-AF65-F5344CB8AC3E}">
        <p14:creationId xmlns:p14="http://schemas.microsoft.com/office/powerpoint/2010/main" val="1406558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Steps in </a:t>
            </a:r>
          </a:p>
          <a:p>
            <a:r>
              <a:rPr lang="en-US" sz="4800" b="1" dirty="0">
                <a:solidFill>
                  <a:schemeClr val="bg1"/>
                </a:solidFill>
                <a:latin typeface="Arial Black" panose="020B0A04020102020204" pitchFamily="34" charset="0"/>
              </a:rPr>
              <a:t>Effective Communication  </a:t>
            </a:r>
          </a:p>
        </p:txBody>
      </p:sp>
      <p:pic>
        <p:nvPicPr>
          <p:cNvPr id="24" name="Picture 23">
            <a:extLst>
              <a:ext uri="{FF2B5EF4-FFF2-40B4-BE49-F238E27FC236}">
                <a16:creationId xmlns:a16="http://schemas.microsoft.com/office/drawing/2014/main" id="{6C890728-B43B-7971-9801-ECE03099AA06}"/>
              </a:ext>
            </a:extLst>
          </p:cNvPr>
          <p:cNvPicPr>
            <a:picLocks noChangeAspect="1"/>
          </p:cNvPicPr>
          <p:nvPr/>
        </p:nvPicPr>
        <p:blipFill>
          <a:blip r:embed="rId2"/>
          <a:stretch>
            <a:fillRect/>
          </a:stretch>
        </p:blipFill>
        <p:spPr>
          <a:xfrm>
            <a:off x="462990" y="2079137"/>
            <a:ext cx="603556" cy="512108"/>
          </a:xfrm>
          <a:prstGeom prst="rect">
            <a:avLst/>
          </a:prstGeom>
        </p:spPr>
      </p:pic>
      <p:sp>
        <p:nvSpPr>
          <p:cNvPr id="25" name="TextBox 24">
            <a:extLst>
              <a:ext uri="{FF2B5EF4-FFF2-40B4-BE49-F238E27FC236}">
                <a16:creationId xmlns:a16="http://schemas.microsoft.com/office/drawing/2014/main" id="{D040668A-1818-FBF0-072E-8502F33857D1}"/>
              </a:ext>
            </a:extLst>
          </p:cNvPr>
          <p:cNvSpPr txBox="1"/>
          <p:nvPr/>
        </p:nvSpPr>
        <p:spPr>
          <a:xfrm>
            <a:off x="1145894" y="2135136"/>
            <a:ext cx="6505307" cy="1508105"/>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Avoidance</a:t>
            </a:r>
            <a:r>
              <a:rPr lang="en-US" sz="2000" dirty="0">
                <a:latin typeface="Poppins" panose="00000500000000000000" pitchFamily="2" charset="0"/>
                <a:cs typeface="Poppins" panose="00000500000000000000" pitchFamily="2" charset="0"/>
              </a:rPr>
              <a:t>: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Characterized by “Hiding your head in the sand.”</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Avoidance hopes that the conflict will go away.</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Avoidance can cause anger and resentment.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Avoiding conflict is unhealthy.</a:t>
            </a:r>
          </a:p>
        </p:txBody>
      </p:sp>
      <p:pic>
        <p:nvPicPr>
          <p:cNvPr id="26" name="Picture 25">
            <a:extLst>
              <a:ext uri="{FF2B5EF4-FFF2-40B4-BE49-F238E27FC236}">
                <a16:creationId xmlns:a16="http://schemas.microsoft.com/office/drawing/2014/main" id="{D35F9722-2420-18AC-7C2F-39191A6E3C4B}"/>
              </a:ext>
            </a:extLst>
          </p:cNvPr>
          <p:cNvPicPr>
            <a:picLocks noChangeAspect="1"/>
          </p:cNvPicPr>
          <p:nvPr/>
        </p:nvPicPr>
        <p:blipFill>
          <a:blip r:embed="rId2"/>
          <a:stretch>
            <a:fillRect/>
          </a:stretch>
        </p:blipFill>
        <p:spPr>
          <a:xfrm>
            <a:off x="464916" y="3770966"/>
            <a:ext cx="603556" cy="512108"/>
          </a:xfrm>
          <a:prstGeom prst="rect">
            <a:avLst/>
          </a:prstGeom>
        </p:spPr>
      </p:pic>
      <p:sp>
        <p:nvSpPr>
          <p:cNvPr id="27" name="TextBox 26">
            <a:extLst>
              <a:ext uri="{FF2B5EF4-FFF2-40B4-BE49-F238E27FC236}">
                <a16:creationId xmlns:a16="http://schemas.microsoft.com/office/drawing/2014/main" id="{71B32959-80B3-471D-A5EA-17C829E07BAB}"/>
              </a:ext>
            </a:extLst>
          </p:cNvPr>
          <p:cNvSpPr txBox="1"/>
          <p:nvPr/>
        </p:nvSpPr>
        <p:spPr>
          <a:xfrm>
            <a:off x="1159395" y="3826965"/>
            <a:ext cx="8540190" cy="150810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Competing</a:t>
            </a:r>
            <a:r>
              <a:rPr lang="en-US" sz="2000" dirty="0">
                <a:latin typeface="Poppins" panose="00000500000000000000" pitchFamily="2" charset="0"/>
                <a:cs typeface="Poppins" panose="00000500000000000000" pitchFamily="2" charset="0"/>
              </a:rPr>
              <a:t>: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Competing assumes that “The best person wins.”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Competing assumes that everyone else loses.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Competing results in one party achieving goals at the expense of everyone else.</a:t>
            </a:r>
          </a:p>
        </p:txBody>
      </p:sp>
      <p:sp>
        <p:nvSpPr>
          <p:cNvPr id="2" name="TextBox 1">
            <a:extLst>
              <a:ext uri="{FF2B5EF4-FFF2-40B4-BE49-F238E27FC236}">
                <a16:creationId xmlns:a16="http://schemas.microsoft.com/office/drawing/2014/main" id="{D3ABF93A-E543-4D7B-A978-AD9F5D5CAB27}"/>
              </a:ext>
            </a:extLst>
          </p:cNvPr>
          <p:cNvSpPr txBox="1"/>
          <p:nvPr/>
        </p:nvSpPr>
        <p:spPr>
          <a:xfrm>
            <a:off x="1145894" y="5553514"/>
            <a:ext cx="8684873" cy="150810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Compromise</a:t>
            </a:r>
            <a:r>
              <a:rPr lang="en-US" sz="2000" dirty="0">
                <a:latin typeface="Poppins" panose="00000500000000000000" pitchFamily="2" charset="0"/>
                <a:cs typeface="Poppins" panose="00000500000000000000" pitchFamily="2" charset="0"/>
              </a:rPr>
              <a:t>: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Compromise is “Both parties finding middle ground.”</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Compromise is reaching an agreement that is mutually satisfying for everyone involved.</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Compromise provides an acceptable solution.</a:t>
            </a:r>
          </a:p>
        </p:txBody>
      </p:sp>
      <p:pic>
        <p:nvPicPr>
          <p:cNvPr id="3" name="Picture 2">
            <a:extLst>
              <a:ext uri="{FF2B5EF4-FFF2-40B4-BE49-F238E27FC236}">
                <a16:creationId xmlns:a16="http://schemas.microsoft.com/office/drawing/2014/main" id="{6F30F787-D886-34C6-283E-DFE5EF4CDB0B}"/>
              </a:ext>
            </a:extLst>
          </p:cNvPr>
          <p:cNvPicPr>
            <a:picLocks noChangeAspect="1"/>
          </p:cNvPicPr>
          <p:nvPr/>
        </p:nvPicPr>
        <p:blipFill>
          <a:blip r:embed="rId2"/>
          <a:stretch>
            <a:fillRect/>
          </a:stretch>
        </p:blipFill>
        <p:spPr>
          <a:xfrm>
            <a:off x="466842" y="5497521"/>
            <a:ext cx="603556" cy="512108"/>
          </a:xfrm>
          <a:prstGeom prst="rect">
            <a:avLst/>
          </a:prstGeom>
        </p:spPr>
      </p:pic>
    </p:spTree>
    <p:extLst>
      <p:ext uri="{BB962C8B-B14F-4D97-AF65-F5344CB8AC3E}">
        <p14:creationId xmlns:p14="http://schemas.microsoft.com/office/powerpoint/2010/main" val="3315053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Steps in </a:t>
            </a:r>
          </a:p>
          <a:p>
            <a:r>
              <a:rPr lang="en-US" sz="4800" b="1" dirty="0">
                <a:solidFill>
                  <a:schemeClr val="bg1"/>
                </a:solidFill>
                <a:latin typeface="Arial Black" panose="020B0A04020102020204" pitchFamily="34" charset="0"/>
              </a:rPr>
              <a:t>Effective Communication  </a:t>
            </a:r>
          </a:p>
        </p:txBody>
      </p:sp>
      <p:pic>
        <p:nvPicPr>
          <p:cNvPr id="24" name="Picture 23">
            <a:extLst>
              <a:ext uri="{FF2B5EF4-FFF2-40B4-BE49-F238E27FC236}">
                <a16:creationId xmlns:a16="http://schemas.microsoft.com/office/drawing/2014/main" id="{6C890728-B43B-7971-9801-ECE03099AA06}"/>
              </a:ext>
            </a:extLst>
          </p:cNvPr>
          <p:cNvPicPr>
            <a:picLocks noChangeAspect="1"/>
          </p:cNvPicPr>
          <p:nvPr/>
        </p:nvPicPr>
        <p:blipFill>
          <a:blip r:embed="rId2"/>
          <a:stretch>
            <a:fillRect/>
          </a:stretch>
        </p:blipFill>
        <p:spPr>
          <a:xfrm>
            <a:off x="462990" y="2079137"/>
            <a:ext cx="603556" cy="512108"/>
          </a:xfrm>
          <a:prstGeom prst="rect">
            <a:avLst/>
          </a:prstGeom>
        </p:spPr>
      </p:pic>
      <p:sp>
        <p:nvSpPr>
          <p:cNvPr id="25" name="TextBox 24">
            <a:extLst>
              <a:ext uri="{FF2B5EF4-FFF2-40B4-BE49-F238E27FC236}">
                <a16:creationId xmlns:a16="http://schemas.microsoft.com/office/drawing/2014/main" id="{D040668A-1818-FBF0-072E-8502F33857D1}"/>
              </a:ext>
            </a:extLst>
          </p:cNvPr>
          <p:cNvSpPr txBox="1"/>
          <p:nvPr/>
        </p:nvSpPr>
        <p:spPr>
          <a:xfrm>
            <a:off x="1145894" y="2135136"/>
            <a:ext cx="9030036" cy="150810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Accommodation</a:t>
            </a:r>
            <a:r>
              <a:rPr lang="en-US" sz="2000" dirty="0">
                <a:latin typeface="Poppins" panose="00000500000000000000" pitchFamily="2" charset="0"/>
                <a:cs typeface="Poppins" panose="00000500000000000000" pitchFamily="2" charset="0"/>
              </a:rPr>
              <a:t>: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Accommodation is “Surrendering you own needs.”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Accommodation preserves the working relationship.</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Accommodation occurs when the issue is not as important to the “accommodating” person.</a:t>
            </a:r>
          </a:p>
        </p:txBody>
      </p:sp>
      <p:pic>
        <p:nvPicPr>
          <p:cNvPr id="26" name="Picture 25">
            <a:extLst>
              <a:ext uri="{FF2B5EF4-FFF2-40B4-BE49-F238E27FC236}">
                <a16:creationId xmlns:a16="http://schemas.microsoft.com/office/drawing/2014/main" id="{D35F9722-2420-18AC-7C2F-39191A6E3C4B}"/>
              </a:ext>
            </a:extLst>
          </p:cNvPr>
          <p:cNvPicPr>
            <a:picLocks noChangeAspect="1"/>
          </p:cNvPicPr>
          <p:nvPr/>
        </p:nvPicPr>
        <p:blipFill>
          <a:blip r:embed="rId2"/>
          <a:stretch>
            <a:fillRect/>
          </a:stretch>
        </p:blipFill>
        <p:spPr>
          <a:xfrm>
            <a:off x="464916" y="3770967"/>
            <a:ext cx="603556" cy="512108"/>
          </a:xfrm>
          <a:prstGeom prst="rect">
            <a:avLst/>
          </a:prstGeom>
        </p:spPr>
      </p:pic>
      <p:sp>
        <p:nvSpPr>
          <p:cNvPr id="27" name="TextBox 26">
            <a:extLst>
              <a:ext uri="{FF2B5EF4-FFF2-40B4-BE49-F238E27FC236}">
                <a16:creationId xmlns:a16="http://schemas.microsoft.com/office/drawing/2014/main" id="{71B32959-80B3-471D-A5EA-17C829E07BAB}"/>
              </a:ext>
            </a:extLst>
          </p:cNvPr>
          <p:cNvSpPr txBox="1"/>
          <p:nvPr/>
        </p:nvSpPr>
        <p:spPr>
          <a:xfrm>
            <a:off x="1159395" y="3838537"/>
            <a:ext cx="8540190" cy="150810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Collaboration</a:t>
            </a:r>
            <a:r>
              <a:rPr lang="en-US" sz="2000" dirty="0">
                <a:latin typeface="Poppins" panose="00000500000000000000" pitchFamily="2" charset="0"/>
                <a:cs typeface="Poppins" panose="00000500000000000000" pitchFamily="2" charset="0"/>
              </a:rPr>
              <a:t>: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Collaboration involves “Working together to find a mutually beneficial solution for both parties.”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Collaboration creates a new plan.</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Collaboration is a “Win-win” situation for everyone.</a:t>
            </a:r>
          </a:p>
        </p:txBody>
      </p:sp>
      <p:pic>
        <p:nvPicPr>
          <p:cNvPr id="1030" name="Picture 6" descr="Free: HD Despicable Me Characters Minions Png Vector Image, 56% OFF">
            <a:extLst>
              <a:ext uri="{FF2B5EF4-FFF2-40B4-BE49-F238E27FC236}">
                <a16:creationId xmlns:a16="http://schemas.microsoft.com/office/drawing/2014/main" id="{3A788E9F-109D-D99D-B9DA-73DD66B21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793" y="5311574"/>
            <a:ext cx="3883950" cy="21847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754C7C-9A6F-994F-000E-132B9FFF050E}"/>
              </a:ext>
            </a:extLst>
          </p:cNvPr>
          <p:cNvSpPr txBox="1"/>
          <p:nvPr/>
        </p:nvSpPr>
        <p:spPr>
          <a:xfrm>
            <a:off x="862340" y="5657204"/>
            <a:ext cx="683200" cy="1631216"/>
          </a:xfrm>
          <a:prstGeom prst="rect">
            <a:avLst/>
          </a:prstGeom>
          <a:noFill/>
        </p:spPr>
        <p:txBody>
          <a:bodyPr wrap="none" rtlCol="0">
            <a:spAutoFit/>
          </a:bodyPr>
          <a:lstStyle/>
          <a:p>
            <a:r>
              <a:rPr lang="en-US" sz="10000" dirty="0">
                <a:latin typeface="Arial Black" panose="020B0A04020102020204" pitchFamily="34" charset="0"/>
              </a:rPr>
              <a:t>I</a:t>
            </a:r>
          </a:p>
        </p:txBody>
      </p:sp>
      <p:sp>
        <p:nvSpPr>
          <p:cNvPr id="4" name="TextBox 3">
            <a:extLst>
              <a:ext uri="{FF2B5EF4-FFF2-40B4-BE49-F238E27FC236}">
                <a16:creationId xmlns:a16="http://schemas.microsoft.com/office/drawing/2014/main" id="{7350557C-0E5C-BA9B-5F86-5311B83DEDC6}"/>
              </a:ext>
            </a:extLst>
          </p:cNvPr>
          <p:cNvSpPr txBox="1"/>
          <p:nvPr/>
        </p:nvSpPr>
        <p:spPr>
          <a:xfrm>
            <a:off x="4029921" y="5541938"/>
            <a:ext cx="5141600" cy="1631216"/>
          </a:xfrm>
          <a:prstGeom prst="rect">
            <a:avLst/>
          </a:prstGeom>
          <a:noFill/>
        </p:spPr>
        <p:txBody>
          <a:bodyPr wrap="none" rtlCol="0">
            <a:spAutoFit/>
          </a:bodyPr>
          <a:lstStyle/>
          <a:p>
            <a:r>
              <a:rPr lang="en-US" sz="10000" dirty="0">
                <a:latin typeface="Arial Black" panose="020B0A04020102020204" pitchFamily="34" charset="0"/>
              </a:rPr>
              <a:t>My Job</a:t>
            </a:r>
          </a:p>
        </p:txBody>
      </p:sp>
    </p:spTree>
    <p:extLst>
      <p:ext uri="{BB962C8B-B14F-4D97-AF65-F5344CB8AC3E}">
        <p14:creationId xmlns:p14="http://schemas.microsoft.com/office/powerpoint/2010/main" val="1050762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132423"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Dealing with</a:t>
            </a:r>
          </a:p>
          <a:p>
            <a:r>
              <a:rPr lang="en-US" sz="4800" b="1" dirty="0">
                <a:solidFill>
                  <a:schemeClr val="bg1"/>
                </a:solidFill>
                <a:latin typeface="Arial Black" panose="020B0A04020102020204" pitchFamily="34" charset="0"/>
              </a:rPr>
              <a:t>Difficult People</a:t>
            </a:r>
          </a:p>
        </p:txBody>
      </p:sp>
      <p:sp>
        <p:nvSpPr>
          <p:cNvPr id="5" name="TextBox 4">
            <a:extLst>
              <a:ext uri="{FF2B5EF4-FFF2-40B4-BE49-F238E27FC236}">
                <a16:creationId xmlns:a16="http://schemas.microsoft.com/office/drawing/2014/main" id="{81BC4229-C4C3-D1BB-A143-F0BE446BBEBA}"/>
              </a:ext>
            </a:extLst>
          </p:cNvPr>
          <p:cNvSpPr txBox="1"/>
          <p:nvPr/>
        </p:nvSpPr>
        <p:spPr>
          <a:xfrm>
            <a:off x="1006998" y="2134992"/>
            <a:ext cx="8808334"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Strategies for dealing with difficult people will help you to gain emotional control of the situation, enabling you to choose to remain calm.</a:t>
            </a:r>
          </a:p>
        </p:txBody>
      </p:sp>
      <p:pic>
        <p:nvPicPr>
          <p:cNvPr id="10" name="Picture 9">
            <a:extLst>
              <a:ext uri="{FF2B5EF4-FFF2-40B4-BE49-F238E27FC236}">
                <a16:creationId xmlns:a16="http://schemas.microsoft.com/office/drawing/2014/main" id="{7E828F39-CCDB-FE7A-1B87-BEB863BAABAA}"/>
              </a:ext>
            </a:extLst>
          </p:cNvPr>
          <p:cNvPicPr>
            <a:picLocks noChangeAspect="1"/>
          </p:cNvPicPr>
          <p:nvPr/>
        </p:nvPicPr>
        <p:blipFill>
          <a:blip r:embed="rId2"/>
          <a:stretch>
            <a:fillRect/>
          </a:stretch>
        </p:blipFill>
        <p:spPr>
          <a:xfrm>
            <a:off x="474696" y="2067570"/>
            <a:ext cx="451143" cy="512108"/>
          </a:xfrm>
          <a:prstGeom prst="rect">
            <a:avLst/>
          </a:prstGeom>
        </p:spPr>
      </p:pic>
      <p:graphicFrame>
        <p:nvGraphicFramePr>
          <p:cNvPr id="3" name="Diagram 2">
            <a:extLst>
              <a:ext uri="{FF2B5EF4-FFF2-40B4-BE49-F238E27FC236}">
                <a16:creationId xmlns:a16="http://schemas.microsoft.com/office/drawing/2014/main" id="{C0020098-D44F-5E87-3173-27BD58C0DBA9}"/>
              </a:ext>
            </a:extLst>
          </p:cNvPr>
          <p:cNvGraphicFramePr/>
          <p:nvPr>
            <p:extLst>
              <p:ext uri="{D42A27DB-BD31-4B8C-83A1-F6EECF244321}">
                <p14:modId xmlns:p14="http://schemas.microsoft.com/office/powerpoint/2010/main" val="2182428854"/>
              </p:ext>
            </p:extLst>
          </p:nvPr>
        </p:nvGraphicFramePr>
        <p:xfrm>
          <a:off x="1676400" y="2947363"/>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760D7B7-3AC4-152E-15A4-52B39DA3EF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706" b="94118" l="10000" r="90000">
                        <a14:foregroundMark x1="44643" y1="16353" x2="44643" y2="16353"/>
                        <a14:foregroundMark x1="44167" y1="18471" x2="44167" y2="18471"/>
                        <a14:foregroundMark x1="36786" y1="6706" x2="36786" y2="6706"/>
                        <a14:foregroundMark x1="39643" y1="91882" x2="39643" y2="91882"/>
                        <a14:foregroundMark x1="56548" y1="94118" x2="56548" y2="94118"/>
                      </a14:backgroundRemoval>
                    </a14:imgEffect>
                  </a14:imgLayer>
                </a14:imgProps>
              </a:ext>
            </a:extLst>
          </a:blip>
          <a:stretch>
            <a:fillRect/>
          </a:stretch>
        </p:blipFill>
        <p:spPr>
          <a:xfrm>
            <a:off x="7523544" y="5323555"/>
            <a:ext cx="2187615" cy="2213658"/>
          </a:xfrm>
          <a:prstGeom prst="rect">
            <a:avLst/>
          </a:prstGeom>
        </p:spPr>
      </p:pic>
    </p:spTree>
    <p:extLst>
      <p:ext uri="{BB962C8B-B14F-4D97-AF65-F5344CB8AC3E}">
        <p14:creationId xmlns:p14="http://schemas.microsoft.com/office/powerpoint/2010/main" val="194385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Dealing with </a:t>
            </a:r>
          </a:p>
          <a:p>
            <a:r>
              <a:rPr lang="en-US" sz="4800" b="1" dirty="0">
                <a:solidFill>
                  <a:schemeClr val="bg1"/>
                </a:solidFill>
                <a:latin typeface="Arial Black" panose="020B0A04020102020204" pitchFamily="34" charset="0"/>
              </a:rPr>
              <a:t>Difficult People  </a:t>
            </a:r>
          </a:p>
        </p:txBody>
      </p:sp>
      <p:pic>
        <p:nvPicPr>
          <p:cNvPr id="24" name="Picture 23">
            <a:extLst>
              <a:ext uri="{FF2B5EF4-FFF2-40B4-BE49-F238E27FC236}">
                <a16:creationId xmlns:a16="http://schemas.microsoft.com/office/drawing/2014/main" id="{6C890728-B43B-7971-9801-ECE03099AA06}"/>
              </a:ext>
            </a:extLst>
          </p:cNvPr>
          <p:cNvPicPr>
            <a:picLocks noChangeAspect="1"/>
          </p:cNvPicPr>
          <p:nvPr/>
        </p:nvPicPr>
        <p:blipFill>
          <a:blip r:embed="rId4"/>
          <a:stretch>
            <a:fillRect/>
          </a:stretch>
        </p:blipFill>
        <p:spPr>
          <a:xfrm>
            <a:off x="462990" y="2079137"/>
            <a:ext cx="603556" cy="512108"/>
          </a:xfrm>
          <a:prstGeom prst="rect">
            <a:avLst/>
          </a:prstGeom>
        </p:spPr>
      </p:pic>
      <p:sp>
        <p:nvSpPr>
          <p:cNvPr id="25" name="TextBox 24">
            <a:extLst>
              <a:ext uri="{FF2B5EF4-FFF2-40B4-BE49-F238E27FC236}">
                <a16:creationId xmlns:a16="http://schemas.microsoft.com/office/drawing/2014/main" id="{D040668A-1818-FBF0-072E-8502F33857D1}"/>
              </a:ext>
            </a:extLst>
          </p:cNvPr>
          <p:cNvSpPr txBox="1"/>
          <p:nvPr/>
        </p:nvSpPr>
        <p:spPr>
          <a:xfrm>
            <a:off x="1169958" y="3590954"/>
            <a:ext cx="8634714" cy="1538883"/>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Fogging </a:t>
            </a:r>
            <a:r>
              <a:rPr lang="en-US" sz="2000" dirty="0">
                <a:latin typeface="Poppins" panose="00000500000000000000" pitchFamily="2" charset="0"/>
                <a:cs typeface="Poppins" panose="00000500000000000000" pitchFamily="2" charset="0"/>
              </a:rPr>
              <a:t>is when you choose to buy some time and provide a vague response to the “Difficult Person.”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Delay, verify information, and make a decision at a later date.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After a delay, be sure to get back to the person as promised.</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Fogging gives you time to collect your thoughts and response.</a:t>
            </a:r>
          </a:p>
        </p:txBody>
      </p:sp>
      <p:pic>
        <p:nvPicPr>
          <p:cNvPr id="26" name="Picture 25">
            <a:extLst>
              <a:ext uri="{FF2B5EF4-FFF2-40B4-BE49-F238E27FC236}">
                <a16:creationId xmlns:a16="http://schemas.microsoft.com/office/drawing/2014/main" id="{D35F9722-2420-18AC-7C2F-39191A6E3C4B}"/>
              </a:ext>
            </a:extLst>
          </p:cNvPr>
          <p:cNvPicPr>
            <a:picLocks noChangeAspect="1"/>
          </p:cNvPicPr>
          <p:nvPr/>
        </p:nvPicPr>
        <p:blipFill>
          <a:blip r:embed="rId4"/>
          <a:stretch>
            <a:fillRect/>
          </a:stretch>
        </p:blipFill>
        <p:spPr>
          <a:xfrm>
            <a:off x="464916" y="3518300"/>
            <a:ext cx="603556" cy="512108"/>
          </a:xfrm>
          <a:prstGeom prst="rect">
            <a:avLst/>
          </a:prstGeom>
        </p:spPr>
      </p:pic>
      <p:sp>
        <p:nvSpPr>
          <p:cNvPr id="27" name="TextBox 26">
            <a:extLst>
              <a:ext uri="{FF2B5EF4-FFF2-40B4-BE49-F238E27FC236}">
                <a16:creationId xmlns:a16="http://schemas.microsoft.com/office/drawing/2014/main" id="{71B32959-80B3-471D-A5EA-17C829E07BAB}"/>
              </a:ext>
            </a:extLst>
          </p:cNvPr>
          <p:cNvSpPr txBox="1"/>
          <p:nvPr/>
        </p:nvSpPr>
        <p:spPr>
          <a:xfrm>
            <a:off x="1159395" y="5378582"/>
            <a:ext cx="8540190" cy="150810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Time Out </a:t>
            </a:r>
            <a:r>
              <a:rPr lang="en-US" sz="2000" dirty="0">
                <a:latin typeface="Poppins" panose="00000500000000000000" pitchFamily="2" charset="0"/>
                <a:cs typeface="Poppins" panose="00000500000000000000" pitchFamily="2" charset="0"/>
              </a:rPr>
              <a:t>is when you take a break to restore calmness.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Trust your instincts. If emotions are high, take a “Time Out.”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Time Out allows both sides to refrain, to retreat, to think about what is happening, and get together at a later time.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Time Out allows everyone an opportunity to be mature.</a:t>
            </a:r>
          </a:p>
        </p:txBody>
      </p:sp>
      <p:pic>
        <p:nvPicPr>
          <p:cNvPr id="3" name="Picture 2">
            <a:extLst>
              <a:ext uri="{FF2B5EF4-FFF2-40B4-BE49-F238E27FC236}">
                <a16:creationId xmlns:a16="http://schemas.microsoft.com/office/drawing/2014/main" id="{A11F6575-2ECB-33E5-AC0B-C9D098C0ECC5}"/>
              </a:ext>
            </a:extLst>
          </p:cNvPr>
          <p:cNvPicPr>
            <a:picLocks noChangeAspect="1"/>
          </p:cNvPicPr>
          <p:nvPr/>
        </p:nvPicPr>
        <p:blipFill>
          <a:blip r:embed="rId4"/>
          <a:stretch>
            <a:fillRect/>
          </a:stretch>
        </p:blipFill>
        <p:spPr>
          <a:xfrm>
            <a:off x="462990" y="5328608"/>
            <a:ext cx="603556" cy="512108"/>
          </a:xfrm>
          <a:prstGeom prst="rect">
            <a:avLst/>
          </a:prstGeom>
        </p:spPr>
      </p:pic>
      <p:sp>
        <p:nvSpPr>
          <p:cNvPr id="5" name="TextBox 4">
            <a:extLst>
              <a:ext uri="{FF2B5EF4-FFF2-40B4-BE49-F238E27FC236}">
                <a16:creationId xmlns:a16="http://schemas.microsoft.com/office/drawing/2014/main" id="{7AD320B2-FDA2-3696-8F69-38B3B12B588F}"/>
              </a:ext>
            </a:extLst>
          </p:cNvPr>
          <p:cNvSpPr txBox="1"/>
          <p:nvPr/>
        </p:nvSpPr>
        <p:spPr>
          <a:xfrm>
            <a:off x="1190006" y="2143160"/>
            <a:ext cx="8634714" cy="123110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Sort </a:t>
            </a:r>
            <a:r>
              <a:rPr lang="en-US" sz="2000" dirty="0">
                <a:latin typeface="Poppins" panose="00000500000000000000" pitchFamily="2" charset="0"/>
                <a:cs typeface="Poppins" panose="00000500000000000000" pitchFamily="2" charset="0"/>
              </a:rPr>
              <a:t>out the content of the message being communicated.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Only respond to information that requires your attention.</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Ignore nasty digs, negative labels, or a sarcastic tone of voice.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Don’t get hooked on negative communication.</a:t>
            </a:r>
          </a:p>
        </p:txBody>
      </p:sp>
      <p:pic>
        <p:nvPicPr>
          <p:cNvPr id="2" name="Time Out">
            <a:hlinkClick r:id="" action="ppaction://media"/>
            <a:extLst>
              <a:ext uri="{FF2B5EF4-FFF2-40B4-BE49-F238E27FC236}">
                <a16:creationId xmlns:a16="http://schemas.microsoft.com/office/drawing/2014/main" id="{DC1558FA-42CE-1477-184C-454E9358837E}"/>
              </a:ext>
            </a:extLst>
          </p:cNvPr>
          <p:cNvPicPr>
            <a:picLocks noChangeAspect="1"/>
          </p:cNvPicPr>
          <p:nvPr>
            <a:audioFile r:link="rId1"/>
            <p:extLst>
              <p:ext uri="{DAA4B4D4-6D71-4841-9C94-3DE7FCFB9230}">
                <p14:media xmlns:p14="http://schemas.microsoft.com/office/powerpoint/2010/main" r:embed="rId2">
                  <p14:trim st="1134" end="1732.8526"/>
                  <p14:fade out="500"/>
                </p14:media>
              </p:ext>
            </p:extLst>
          </p:nvPr>
        </p:nvPicPr>
        <p:blipFill>
          <a:blip r:embed="rId5"/>
          <a:stretch>
            <a:fillRect/>
          </a:stretch>
        </p:blipFill>
        <p:spPr>
          <a:xfrm>
            <a:off x="-2854387" y="1664478"/>
            <a:ext cx="487363" cy="487363"/>
          </a:xfrm>
          <a:prstGeom prst="rect">
            <a:avLst/>
          </a:prstGeom>
        </p:spPr>
      </p:pic>
    </p:spTree>
    <p:extLst>
      <p:ext uri="{BB962C8B-B14F-4D97-AF65-F5344CB8AC3E}">
        <p14:creationId xmlns:p14="http://schemas.microsoft.com/office/powerpoint/2010/main" val="274077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Dealing with </a:t>
            </a:r>
          </a:p>
          <a:p>
            <a:r>
              <a:rPr lang="en-US" sz="4800" b="1" dirty="0">
                <a:solidFill>
                  <a:schemeClr val="bg1"/>
                </a:solidFill>
                <a:latin typeface="Arial Black" panose="020B0A04020102020204" pitchFamily="34" charset="0"/>
              </a:rPr>
              <a:t>Difficult People  </a:t>
            </a:r>
          </a:p>
        </p:txBody>
      </p:sp>
      <p:pic>
        <p:nvPicPr>
          <p:cNvPr id="24" name="Picture 23">
            <a:extLst>
              <a:ext uri="{FF2B5EF4-FFF2-40B4-BE49-F238E27FC236}">
                <a16:creationId xmlns:a16="http://schemas.microsoft.com/office/drawing/2014/main" id="{6C890728-B43B-7971-9801-ECE03099AA06}"/>
              </a:ext>
            </a:extLst>
          </p:cNvPr>
          <p:cNvPicPr>
            <a:picLocks noChangeAspect="1"/>
          </p:cNvPicPr>
          <p:nvPr/>
        </p:nvPicPr>
        <p:blipFill>
          <a:blip r:embed="rId2"/>
          <a:stretch>
            <a:fillRect/>
          </a:stretch>
        </p:blipFill>
        <p:spPr>
          <a:xfrm>
            <a:off x="462990" y="2079137"/>
            <a:ext cx="603556" cy="512108"/>
          </a:xfrm>
          <a:prstGeom prst="rect">
            <a:avLst/>
          </a:prstGeom>
        </p:spPr>
      </p:pic>
      <p:sp>
        <p:nvSpPr>
          <p:cNvPr id="25" name="TextBox 24">
            <a:extLst>
              <a:ext uri="{FF2B5EF4-FFF2-40B4-BE49-F238E27FC236}">
                <a16:creationId xmlns:a16="http://schemas.microsoft.com/office/drawing/2014/main" id="{D040668A-1818-FBF0-072E-8502F33857D1}"/>
              </a:ext>
            </a:extLst>
          </p:cNvPr>
          <p:cNvSpPr txBox="1"/>
          <p:nvPr/>
        </p:nvSpPr>
        <p:spPr>
          <a:xfrm>
            <a:off x="1145894" y="3578017"/>
            <a:ext cx="8634714" cy="123110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Requesting </a:t>
            </a:r>
            <a:r>
              <a:rPr lang="en-US" sz="2000" dirty="0">
                <a:latin typeface="Poppins" panose="00000500000000000000" pitchFamily="2" charset="0"/>
                <a:cs typeface="Poppins" panose="00000500000000000000" pitchFamily="2" charset="0"/>
              </a:rPr>
              <a:t>is when you ask for acceptable behavior.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Use “I” statements.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Say, “I want you to lower your voice.”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Say, “I am asking you not to use that language with me.</a:t>
            </a:r>
          </a:p>
        </p:txBody>
      </p:sp>
      <p:pic>
        <p:nvPicPr>
          <p:cNvPr id="26" name="Picture 25">
            <a:extLst>
              <a:ext uri="{FF2B5EF4-FFF2-40B4-BE49-F238E27FC236}">
                <a16:creationId xmlns:a16="http://schemas.microsoft.com/office/drawing/2014/main" id="{D35F9722-2420-18AC-7C2F-39191A6E3C4B}"/>
              </a:ext>
            </a:extLst>
          </p:cNvPr>
          <p:cNvPicPr>
            <a:picLocks noChangeAspect="1"/>
          </p:cNvPicPr>
          <p:nvPr/>
        </p:nvPicPr>
        <p:blipFill>
          <a:blip r:embed="rId2"/>
          <a:stretch>
            <a:fillRect/>
          </a:stretch>
        </p:blipFill>
        <p:spPr>
          <a:xfrm>
            <a:off x="464916" y="3504742"/>
            <a:ext cx="603556" cy="512108"/>
          </a:xfrm>
          <a:prstGeom prst="rect">
            <a:avLst/>
          </a:prstGeom>
        </p:spPr>
      </p:pic>
      <p:sp>
        <p:nvSpPr>
          <p:cNvPr id="27" name="TextBox 26">
            <a:extLst>
              <a:ext uri="{FF2B5EF4-FFF2-40B4-BE49-F238E27FC236}">
                <a16:creationId xmlns:a16="http://schemas.microsoft.com/office/drawing/2014/main" id="{71B32959-80B3-471D-A5EA-17C829E07BAB}"/>
              </a:ext>
            </a:extLst>
          </p:cNvPr>
          <p:cNvSpPr txBox="1"/>
          <p:nvPr/>
        </p:nvSpPr>
        <p:spPr>
          <a:xfrm>
            <a:off x="1159395" y="5013964"/>
            <a:ext cx="8540190" cy="1815882"/>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Flushing </a:t>
            </a:r>
            <a:r>
              <a:rPr lang="en-US" sz="2000" dirty="0">
                <a:latin typeface="Poppins" panose="00000500000000000000" pitchFamily="2" charset="0"/>
                <a:cs typeface="Poppins" panose="00000500000000000000" pitchFamily="2" charset="0"/>
              </a:rPr>
              <a:t>is when you flush out the truth by repeating “The literal words you hear.”</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Difficult people often exaggerate.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By repeating “The literal words”, the difficult person will hear what was actually said.</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Say, “Did I hear you say….”</a:t>
            </a:r>
          </a:p>
        </p:txBody>
      </p:sp>
      <p:pic>
        <p:nvPicPr>
          <p:cNvPr id="3" name="Picture 2">
            <a:extLst>
              <a:ext uri="{FF2B5EF4-FFF2-40B4-BE49-F238E27FC236}">
                <a16:creationId xmlns:a16="http://schemas.microsoft.com/office/drawing/2014/main" id="{A11F6575-2ECB-33E5-AC0B-C9D098C0ECC5}"/>
              </a:ext>
            </a:extLst>
          </p:cNvPr>
          <p:cNvPicPr>
            <a:picLocks noChangeAspect="1"/>
          </p:cNvPicPr>
          <p:nvPr/>
        </p:nvPicPr>
        <p:blipFill>
          <a:blip r:embed="rId2"/>
          <a:stretch>
            <a:fillRect/>
          </a:stretch>
        </p:blipFill>
        <p:spPr>
          <a:xfrm>
            <a:off x="462990" y="4951209"/>
            <a:ext cx="603556" cy="512108"/>
          </a:xfrm>
          <a:prstGeom prst="rect">
            <a:avLst/>
          </a:prstGeom>
        </p:spPr>
      </p:pic>
      <p:sp>
        <p:nvSpPr>
          <p:cNvPr id="5" name="TextBox 4">
            <a:extLst>
              <a:ext uri="{FF2B5EF4-FFF2-40B4-BE49-F238E27FC236}">
                <a16:creationId xmlns:a16="http://schemas.microsoft.com/office/drawing/2014/main" id="{4E30D4AB-2DA0-3D79-D9F9-DF5F50A12718}"/>
              </a:ext>
            </a:extLst>
          </p:cNvPr>
          <p:cNvSpPr txBox="1"/>
          <p:nvPr/>
        </p:nvSpPr>
        <p:spPr>
          <a:xfrm>
            <a:off x="1159397" y="2156257"/>
            <a:ext cx="8634714" cy="123110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Broken Record </a:t>
            </a:r>
            <a:r>
              <a:rPr lang="en-US" sz="2000" dirty="0">
                <a:latin typeface="Poppins" panose="00000500000000000000" pitchFamily="2" charset="0"/>
                <a:cs typeface="Poppins" panose="00000500000000000000" pitchFamily="2" charset="0"/>
              </a:rPr>
              <a:t>is when you choose to repeat your point.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Make sure your voice is calm.</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Paraphrase or use identical words to repeat a statement.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Restate your point, using persistence and self-confidence.</a:t>
            </a:r>
          </a:p>
        </p:txBody>
      </p:sp>
    </p:spTree>
    <p:extLst>
      <p:ext uri="{BB962C8B-B14F-4D97-AF65-F5344CB8AC3E}">
        <p14:creationId xmlns:p14="http://schemas.microsoft.com/office/powerpoint/2010/main" val="4238798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3382786" cy="830997"/>
          </a:xfrm>
          <a:prstGeom prst="rect">
            <a:avLst/>
          </a:prstGeom>
          <a:noFill/>
        </p:spPr>
        <p:txBody>
          <a:bodyPr wrap="none" rtlCol="0">
            <a:spAutoFit/>
          </a:bodyPr>
          <a:lstStyle/>
          <a:p>
            <a:r>
              <a:rPr lang="en-US" sz="4800" b="1" dirty="0">
                <a:solidFill>
                  <a:schemeClr val="bg1"/>
                </a:solidFill>
                <a:latin typeface="Arial Black" panose="020B0A04020102020204" pitchFamily="34" charset="0"/>
              </a:rPr>
              <a:t>Objective</a:t>
            </a:r>
          </a:p>
        </p:txBody>
      </p:sp>
      <p:sp>
        <p:nvSpPr>
          <p:cNvPr id="24" name="TextBox 23">
            <a:extLst>
              <a:ext uri="{FF2B5EF4-FFF2-40B4-BE49-F238E27FC236}">
                <a16:creationId xmlns:a16="http://schemas.microsoft.com/office/drawing/2014/main" id="{6B3B7DC6-916D-B4DA-59F3-C37EE82F53B6}"/>
              </a:ext>
            </a:extLst>
          </p:cNvPr>
          <p:cNvSpPr txBox="1"/>
          <p:nvPr/>
        </p:nvSpPr>
        <p:spPr>
          <a:xfrm>
            <a:off x="925982" y="2071866"/>
            <a:ext cx="8947223"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objective is to discuss the different phases of conflict from definition to potential solutions.</a:t>
            </a:r>
          </a:p>
        </p:txBody>
      </p:sp>
      <p:sp>
        <p:nvSpPr>
          <p:cNvPr id="25" name="TextBox 24">
            <a:extLst>
              <a:ext uri="{FF2B5EF4-FFF2-40B4-BE49-F238E27FC236}">
                <a16:creationId xmlns:a16="http://schemas.microsoft.com/office/drawing/2014/main" id="{6A150262-278A-BE5C-C2D6-8CCB823701A7}"/>
              </a:ext>
            </a:extLst>
          </p:cNvPr>
          <p:cNvSpPr txBox="1"/>
          <p:nvPr/>
        </p:nvSpPr>
        <p:spPr>
          <a:xfrm>
            <a:off x="914132" y="2997451"/>
            <a:ext cx="8947223"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This will help FSM to understand sources of conflict, ways to approach conflict, steps in effective communication, and conflict resolution strategies that is essential for teams to function effectively within the District.</a:t>
            </a:r>
          </a:p>
        </p:txBody>
      </p:sp>
      <p:pic>
        <p:nvPicPr>
          <p:cNvPr id="26" name="Picture 25">
            <a:extLst>
              <a:ext uri="{FF2B5EF4-FFF2-40B4-BE49-F238E27FC236}">
                <a16:creationId xmlns:a16="http://schemas.microsoft.com/office/drawing/2014/main" id="{EACEBE37-9D68-8BE9-AE25-E180F137BE3D}"/>
              </a:ext>
            </a:extLst>
          </p:cNvPr>
          <p:cNvPicPr>
            <a:picLocks noChangeAspect="1"/>
          </p:cNvPicPr>
          <p:nvPr/>
        </p:nvPicPr>
        <p:blipFill>
          <a:blip r:embed="rId2"/>
          <a:stretch>
            <a:fillRect/>
          </a:stretch>
        </p:blipFill>
        <p:spPr>
          <a:xfrm>
            <a:off x="462989" y="2945767"/>
            <a:ext cx="451143" cy="512108"/>
          </a:xfrm>
          <a:prstGeom prst="rect">
            <a:avLst/>
          </a:prstGeom>
        </p:spPr>
      </p:pic>
      <p:pic>
        <p:nvPicPr>
          <p:cNvPr id="27" name="Picture 26">
            <a:extLst>
              <a:ext uri="{FF2B5EF4-FFF2-40B4-BE49-F238E27FC236}">
                <a16:creationId xmlns:a16="http://schemas.microsoft.com/office/drawing/2014/main" id="{48B39207-5BB5-A224-1AA0-2302A8412235}"/>
              </a:ext>
            </a:extLst>
          </p:cNvPr>
          <p:cNvPicPr>
            <a:picLocks noChangeAspect="1"/>
          </p:cNvPicPr>
          <p:nvPr/>
        </p:nvPicPr>
        <p:blipFill>
          <a:blip r:embed="rId2"/>
          <a:stretch>
            <a:fillRect/>
          </a:stretch>
        </p:blipFill>
        <p:spPr>
          <a:xfrm>
            <a:off x="462990" y="2011637"/>
            <a:ext cx="451143" cy="512108"/>
          </a:xfrm>
          <a:prstGeom prst="rect">
            <a:avLst/>
          </a:prstGeom>
        </p:spPr>
      </p:pic>
      <p:pic>
        <p:nvPicPr>
          <p:cNvPr id="2050" name="Picture 2" descr="Mediator Icons - Free SVG &amp; PNG Mediator Images - Noun Project">
            <a:extLst>
              <a:ext uri="{FF2B5EF4-FFF2-40B4-BE49-F238E27FC236}">
                <a16:creationId xmlns:a16="http://schemas.microsoft.com/office/drawing/2014/main" id="{F5BCF7C1-F2DE-4815-4F7C-E9FDA7BFC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435" y="4517019"/>
            <a:ext cx="2775513" cy="277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017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540C72-3708-9A44-14CE-9A232FABDA3E}"/>
              </a:ext>
            </a:extLst>
          </p:cNvPr>
          <p:cNvPicPr>
            <a:picLocks noChangeAspect="1"/>
          </p:cNvPicPr>
          <p:nvPr/>
        </p:nvPicPr>
        <p:blipFill>
          <a:blip r:embed="rId2"/>
          <a:stretch>
            <a:fillRect/>
          </a:stretch>
        </p:blipFill>
        <p:spPr>
          <a:xfrm>
            <a:off x="1737074" y="3410730"/>
            <a:ext cx="6584251" cy="4029805"/>
          </a:xfrm>
          <a:prstGeom prst="rect">
            <a:avLst/>
          </a:prstGeom>
        </p:spPr>
      </p:pic>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Tips for</a:t>
            </a:r>
          </a:p>
          <a:p>
            <a:r>
              <a:rPr lang="en-US" sz="4800" b="1" dirty="0">
                <a:solidFill>
                  <a:schemeClr val="bg1"/>
                </a:solidFill>
                <a:latin typeface="Arial Black" panose="020B0A04020102020204" pitchFamily="34" charset="0"/>
              </a:rPr>
              <a:t>Conflict Resolution </a:t>
            </a:r>
          </a:p>
        </p:txBody>
      </p:sp>
      <p:pic>
        <p:nvPicPr>
          <p:cNvPr id="24" name="Picture 23">
            <a:extLst>
              <a:ext uri="{FF2B5EF4-FFF2-40B4-BE49-F238E27FC236}">
                <a16:creationId xmlns:a16="http://schemas.microsoft.com/office/drawing/2014/main" id="{6C890728-B43B-7971-9801-ECE03099AA06}"/>
              </a:ext>
            </a:extLst>
          </p:cNvPr>
          <p:cNvPicPr>
            <a:picLocks noChangeAspect="1"/>
          </p:cNvPicPr>
          <p:nvPr/>
        </p:nvPicPr>
        <p:blipFill>
          <a:blip r:embed="rId3"/>
          <a:stretch>
            <a:fillRect/>
          </a:stretch>
        </p:blipFill>
        <p:spPr>
          <a:xfrm>
            <a:off x="462990" y="2079137"/>
            <a:ext cx="603556" cy="512108"/>
          </a:xfrm>
          <a:prstGeom prst="rect">
            <a:avLst/>
          </a:prstGeom>
        </p:spPr>
      </p:pic>
      <p:sp>
        <p:nvSpPr>
          <p:cNvPr id="5" name="TextBox 4">
            <a:extLst>
              <a:ext uri="{FF2B5EF4-FFF2-40B4-BE49-F238E27FC236}">
                <a16:creationId xmlns:a16="http://schemas.microsoft.com/office/drawing/2014/main" id="{4E30D4AB-2DA0-3D79-D9F9-DF5F50A12718}"/>
              </a:ext>
            </a:extLst>
          </p:cNvPr>
          <p:cNvSpPr txBox="1"/>
          <p:nvPr/>
        </p:nvSpPr>
        <p:spPr>
          <a:xfrm>
            <a:off x="1159397" y="2156257"/>
            <a:ext cx="8634714" cy="206210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Finally, tips for Conflict Resolution includes: </a:t>
            </a:r>
          </a:p>
          <a:p>
            <a:pPr marL="800100" lvl="1" indent="-342900">
              <a:buFont typeface="+mj-lt"/>
              <a:buAutoNum type="arabicPeriod"/>
            </a:pPr>
            <a:r>
              <a:rPr lang="en-US" dirty="0">
                <a:latin typeface="Poppins" panose="00000500000000000000" pitchFamily="2" charset="0"/>
                <a:cs typeface="Poppins" panose="00000500000000000000" pitchFamily="2" charset="0"/>
              </a:rPr>
              <a:t>Remember: conflict is not bad.</a:t>
            </a:r>
          </a:p>
          <a:p>
            <a:pPr marL="800100" lvl="1" indent="-342900">
              <a:buFont typeface="+mj-lt"/>
              <a:buAutoNum type="arabicPeriod"/>
            </a:pPr>
            <a:r>
              <a:rPr lang="en-US" dirty="0">
                <a:latin typeface="Poppins" panose="00000500000000000000" pitchFamily="2" charset="0"/>
                <a:cs typeface="Poppins" panose="00000500000000000000" pitchFamily="2" charset="0"/>
              </a:rPr>
              <a:t>Keep conflict in the kitchen.</a:t>
            </a:r>
          </a:p>
          <a:p>
            <a:pPr marL="800100" lvl="1" indent="-342900">
              <a:buFont typeface="+mj-lt"/>
              <a:buAutoNum type="arabicPeriod"/>
            </a:pPr>
            <a:r>
              <a:rPr lang="en-US" dirty="0">
                <a:latin typeface="Poppins" panose="00000500000000000000" pitchFamily="2" charset="0"/>
                <a:cs typeface="Poppins" panose="00000500000000000000" pitchFamily="2" charset="0"/>
              </a:rPr>
              <a:t>Treat employees fairly and equally.</a:t>
            </a:r>
          </a:p>
          <a:p>
            <a:pPr marL="800100" lvl="1" indent="-342900">
              <a:buFont typeface="+mj-lt"/>
              <a:buAutoNum type="arabicPeriod"/>
            </a:pPr>
            <a:r>
              <a:rPr lang="en-US" dirty="0">
                <a:latin typeface="Poppins" panose="00000500000000000000" pitchFamily="2" charset="0"/>
                <a:cs typeface="Poppins" panose="00000500000000000000" pitchFamily="2" charset="0"/>
              </a:rPr>
              <a:t>Identify the source.</a:t>
            </a:r>
          </a:p>
          <a:p>
            <a:pPr marL="800100" lvl="1" indent="-342900">
              <a:buFont typeface="+mj-lt"/>
              <a:buAutoNum type="arabicPeriod"/>
            </a:pPr>
            <a:r>
              <a:rPr lang="en-US" dirty="0">
                <a:latin typeface="Poppins" panose="00000500000000000000" pitchFamily="2" charset="0"/>
                <a:cs typeface="Poppins" panose="00000500000000000000" pitchFamily="2" charset="0"/>
              </a:rPr>
              <a:t>Find a solution.</a:t>
            </a:r>
          </a:p>
          <a:p>
            <a:pPr marL="800100" lvl="1" indent="-342900">
              <a:buFont typeface="+mj-lt"/>
              <a:buAutoNum type="arabicPeriod"/>
            </a:pPr>
            <a:r>
              <a:rPr lang="en-US" dirty="0">
                <a:latin typeface="Poppins" panose="00000500000000000000" pitchFamily="2" charset="0"/>
                <a:cs typeface="Poppins" panose="00000500000000000000" pitchFamily="2" charset="0"/>
              </a:rPr>
              <a:t>Focus on your team.</a:t>
            </a:r>
          </a:p>
        </p:txBody>
      </p:sp>
    </p:spTree>
    <p:extLst>
      <p:ext uri="{BB962C8B-B14F-4D97-AF65-F5344CB8AC3E}">
        <p14:creationId xmlns:p14="http://schemas.microsoft.com/office/powerpoint/2010/main" val="3342527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132423"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Tips for </a:t>
            </a:r>
          </a:p>
          <a:p>
            <a:r>
              <a:rPr lang="en-US" sz="4800" b="1" dirty="0">
                <a:solidFill>
                  <a:schemeClr val="bg1"/>
                </a:solidFill>
                <a:latin typeface="Arial Black" panose="020B0A04020102020204" pitchFamily="34" charset="0"/>
              </a:rPr>
              <a:t>Conflict Resolution</a:t>
            </a:r>
          </a:p>
        </p:txBody>
      </p:sp>
      <p:sp>
        <p:nvSpPr>
          <p:cNvPr id="5" name="TextBox 4">
            <a:extLst>
              <a:ext uri="{FF2B5EF4-FFF2-40B4-BE49-F238E27FC236}">
                <a16:creationId xmlns:a16="http://schemas.microsoft.com/office/drawing/2014/main" id="{81BC4229-C4C3-D1BB-A143-F0BE446BBEBA}"/>
              </a:ext>
            </a:extLst>
          </p:cNvPr>
          <p:cNvSpPr txBox="1"/>
          <p:nvPr/>
        </p:nvSpPr>
        <p:spPr>
          <a:xfrm>
            <a:off x="995424" y="2146566"/>
            <a:ext cx="8588414" cy="123110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Conflict is Not Bad:</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Conflict can cause the workplace to grow and thrive.</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Constructive conflict encourages improvement.</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Avoiding conflict can leave good ideas unsaid.</a:t>
            </a:r>
          </a:p>
        </p:txBody>
      </p:sp>
      <p:pic>
        <p:nvPicPr>
          <p:cNvPr id="10" name="Picture 9">
            <a:extLst>
              <a:ext uri="{FF2B5EF4-FFF2-40B4-BE49-F238E27FC236}">
                <a16:creationId xmlns:a16="http://schemas.microsoft.com/office/drawing/2014/main" id="{7E828F39-CCDB-FE7A-1B87-BEB863BAABAA}"/>
              </a:ext>
            </a:extLst>
          </p:cNvPr>
          <p:cNvPicPr>
            <a:picLocks noChangeAspect="1"/>
          </p:cNvPicPr>
          <p:nvPr/>
        </p:nvPicPr>
        <p:blipFill>
          <a:blip r:embed="rId2"/>
          <a:stretch>
            <a:fillRect/>
          </a:stretch>
        </p:blipFill>
        <p:spPr>
          <a:xfrm>
            <a:off x="463121" y="2079144"/>
            <a:ext cx="451143" cy="512108"/>
          </a:xfrm>
          <a:prstGeom prst="rect">
            <a:avLst/>
          </a:prstGeom>
        </p:spPr>
      </p:pic>
      <p:sp>
        <p:nvSpPr>
          <p:cNvPr id="2" name="TextBox 1">
            <a:extLst>
              <a:ext uri="{FF2B5EF4-FFF2-40B4-BE49-F238E27FC236}">
                <a16:creationId xmlns:a16="http://schemas.microsoft.com/office/drawing/2014/main" id="{C0C17D77-1F0D-F3D7-32E7-8F8A1AE06F8F}"/>
              </a:ext>
            </a:extLst>
          </p:cNvPr>
          <p:cNvSpPr txBox="1"/>
          <p:nvPr/>
        </p:nvSpPr>
        <p:spPr>
          <a:xfrm>
            <a:off x="997349" y="3572180"/>
            <a:ext cx="8588414" cy="123110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Keep Conflict in the Kitchen:</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Do not allow conflict to spill out of the cafeteria.</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Do not allow conflict to interfere with customer service.</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Conflict should not be visible to students and school staff.</a:t>
            </a:r>
          </a:p>
        </p:txBody>
      </p:sp>
      <p:pic>
        <p:nvPicPr>
          <p:cNvPr id="3" name="Picture 2">
            <a:extLst>
              <a:ext uri="{FF2B5EF4-FFF2-40B4-BE49-F238E27FC236}">
                <a16:creationId xmlns:a16="http://schemas.microsoft.com/office/drawing/2014/main" id="{DA99229B-A5B0-D2CD-2D03-D2950351DBD6}"/>
              </a:ext>
            </a:extLst>
          </p:cNvPr>
          <p:cNvPicPr>
            <a:picLocks noChangeAspect="1"/>
          </p:cNvPicPr>
          <p:nvPr/>
        </p:nvPicPr>
        <p:blipFill>
          <a:blip r:embed="rId2"/>
          <a:stretch>
            <a:fillRect/>
          </a:stretch>
        </p:blipFill>
        <p:spPr>
          <a:xfrm>
            <a:off x="465046" y="3504758"/>
            <a:ext cx="451143" cy="512108"/>
          </a:xfrm>
          <a:prstGeom prst="rect">
            <a:avLst/>
          </a:prstGeom>
        </p:spPr>
      </p:pic>
      <p:sp>
        <p:nvSpPr>
          <p:cNvPr id="4" name="TextBox 3">
            <a:extLst>
              <a:ext uri="{FF2B5EF4-FFF2-40B4-BE49-F238E27FC236}">
                <a16:creationId xmlns:a16="http://schemas.microsoft.com/office/drawing/2014/main" id="{655A867C-5484-0A78-AE48-A1C4522BB90F}"/>
              </a:ext>
            </a:extLst>
          </p:cNvPr>
          <p:cNvSpPr txBox="1"/>
          <p:nvPr/>
        </p:nvSpPr>
        <p:spPr>
          <a:xfrm>
            <a:off x="999274" y="5009375"/>
            <a:ext cx="8588414" cy="123110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Treat Employees Fairly &amp; Equally:</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Investigate and give every employee a chance to be heard.</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Focus on facts and employee actions, be objective.</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Do not rely on emotions or assumptions.</a:t>
            </a:r>
          </a:p>
        </p:txBody>
      </p:sp>
      <p:pic>
        <p:nvPicPr>
          <p:cNvPr id="6" name="Picture 5">
            <a:extLst>
              <a:ext uri="{FF2B5EF4-FFF2-40B4-BE49-F238E27FC236}">
                <a16:creationId xmlns:a16="http://schemas.microsoft.com/office/drawing/2014/main" id="{2E4D90C5-756C-DCF3-CE5A-C2D3CD7A7E0D}"/>
              </a:ext>
            </a:extLst>
          </p:cNvPr>
          <p:cNvPicPr>
            <a:picLocks noChangeAspect="1"/>
          </p:cNvPicPr>
          <p:nvPr/>
        </p:nvPicPr>
        <p:blipFill>
          <a:blip r:embed="rId2"/>
          <a:stretch>
            <a:fillRect/>
          </a:stretch>
        </p:blipFill>
        <p:spPr>
          <a:xfrm>
            <a:off x="466971" y="4941953"/>
            <a:ext cx="451143" cy="512108"/>
          </a:xfrm>
          <a:prstGeom prst="rect">
            <a:avLst/>
          </a:prstGeom>
        </p:spPr>
      </p:pic>
    </p:spTree>
    <p:extLst>
      <p:ext uri="{BB962C8B-B14F-4D97-AF65-F5344CB8AC3E}">
        <p14:creationId xmlns:p14="http://schemas.microsoft.com/office/powerpoint/2010/main" val="2004937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132423" cy="1569660"/>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Tips for</a:t>
            </a:r>
          </a:p>
          <a:p>
            <a:r>
              <a:rPr lang="en-US" sz="4800" b="1" dirty="0">
                <a:solidFill>
                  <a:schemeClr val="bg1"/>
                </a:solidFill>
                <a:latin typeface="Arial Black" panose="020B0A04020102020204" pitchFamily="34" charset="0"/>
              </a:rPr>
              <a:t>Conflict Resolution</a:t>
            </a:r>
          </a:p>
        </p:txBody>
      </p:sp>
      <p:sp>
        <p:nvSpPr>
          <p:cNvPr id="5" name="TextBox 4">
            <a:extLst>
              <a:ext uri="{FF2B5EF4-FFF2-40B4-BE49-F238E27FC236}">
                <a16:creationId xmlns:a16="http://schemas.microsoft.com/office/drawing/2014/main" id="{81BC4229-C4C3-D1BB-A143-F0BE446BBEBA}"/>
              </a:ext>
            </a:extLst>
          </p:cNvPr>
          <p:cNvSpPr txBox="1"/>
          <p:nvPr/>
        </p:nvSpPr>
        <p:spPr>
          <a:xfrm>
            <a:off x="995424" y="2146566"/>
            <a:ext cx="8588414" cy="150810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Identify the Source:</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Separate personal and work-related issues.</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Focus only on work-related issues.</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Don’t allow a FSW’s personal problem to interfere with conflict at work.</a:t>
            </a:r>
          </a:p>
        </p:txBody>
      </p:sp>
      <p:pic>
        <p:nvPicPr>
          <p:cNvPr id="10" name="Picture 9">
            <a:extLst>
              <a:ext uri="{FF2B5EF4-FFF2-40B4-BE49-F238E27FC236}">
                <a16:creationId xmlns:a16="http://schemas.microsoft.com/office/drawing/2014/main" id="{7E828F39-CCDB-FE7A-1B87-BEB863BAABAA}"/>
              </a:ext>
            </a:extLst>
          </p:cNvPr>
          <p:cNvPicPr>
            <a:picLocks noChangeAspect="1"/>
          </p:cNvPicPr>
          <p:nvPr/>
        </p:nvPicPr>
        <p:blipFill>
          <a:blip r:embed="rId2"/>
          <a:stretch>
            <a:fillRect/>
          </a:stretch>
        </p:blipFill>
        <p:spPr>
          <a:xfrm>
            <a:off x="463121" y="2079144"/>
            <a:ext cx="451143" cy="512108"/>
          </a:xfrm>
          <a:prstGeom prst="rect">
            <a:avLst/>
          </a:prstGeom>
        </p:spPr>
      </p:pic>
      <p:sp>
        <p:nvSpPr>
          <p:cNvPr id="2" name="TextBox 1">
            <a:extLst>
              <a:ext uri="{FF2B5EF4-FFF2-40B4-BE49-F238E27FC236}">
                <a16:creationId xmlns:a16="http://schemas.microsoft.com/office/drawing/2014/main" id="{C0C17D77-1F0D-F3D7-32E7-8F8A1AE06F8F}"/>
              </a:ext>
            </a:extLst>
          </p:cNvPr>
          <p:cNvSpPr txBox="1"/>
          <p:nvPr/>
        </p:nvSpPr>
        <p:spPr>
          <a:xfrm>
            <a:off x="997349" y="3873117"/>
            <a:ext cx="8588414" cy="150810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Find a Solution:</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Develop a solution that incorporates fairness.</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Develop a solution that addresses the issues.</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Develop a solution that avoids future conflict.</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Put the solution in writing to ensure it is being honored by all staff.</a:t>
            </a:r>
          </a:p>
        </p:txBody>
      </p:sp>
      <p:pic>
        <p:nvPicPr>
          <p:cNvPr id="3" name="Picture 2">
            <a:extLst>
              <a:ext uri="{FF2B5EF4-FFF2-40B4-BE49-F238E27FC236}">
                <a16:creationId xmlns:a16="http://schemas.microsoft.com/office/drawing/2014/main" id="{DA99229B-A5B0-D2CD-2D03-D2950351DBD6}"/>
              </a:ext>
            </a:extLst>
          </p:cNvPr>
          <p:cNvPicPr>
            <a:picLocks noChangeAspect="1"/>
          </p:cNvPicPr>
          <p:nvPr/>
        </p:nvPicPr>
        <p:blipFill>
          <a:blip r:embed="rId2"/>
          <a:stretch>
            <a:fillRect/>
          </a:stretch>
        </p:blipFill>
        <p:spPr>
          <a:xfrm>
            <a:off x="465046" y="3805695"/>
            <a:ext cx="451143" cy="512108"/>
          </a:xfrm>
          <a:prstGeom prst="rect">
            <a:avLst/>
          </a:prstGeom>
        </p:spPr>
      </p:pic>
      <p:sp>
        <p:nvSpPr>
          <p:cNvPr id="4" name="TextBox 3">
            <a:extLst>
              <a:ext uri="{FF2B5EF4-FFF2-40B4-BE49-F238E27FC236}">
                <a16:creationId xmlns:a16="http://schemas.microsoft.com/office/drawing/2014/main" id="{655A867C-5484-0A78-AE48-A1C4522BB90F}"/>
              </a:ext>
            </a:extLst>
          </p:cNvPr>
          <p:cNvSpPr txBox="1"/>
          <p:nvPr/>
        </p:nvSpPr>
        <p:spPr>
          <a:xfrm>
            <a:off x="999274" y="5588108"/>
            <a:ext cx="8588414" cy="150810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Focus on Your Team:</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Remind all FSW that functioning as a team allows the cafeteria to run efficiently.</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Encourage all FSW to treat each other with dignity and respect, and foster harmony.</a:t>
            </a:r>
          </a:p>
        </p:txBody>
      </p:sp>
      <p:pic>
        <p:nvPicPr>
          <p:cNvPr id="6" name="Picture 5">
            <a:extLst>
              <a:ext uri="{FF2B5EF4-FFF2-40B4-BE49-F238E27FC236}">
                <a16:creationId xmlns:a16="http://schemas.microsoft.com/office/drawing/2014/main" id="{2E4D90C5-756C-DCF3-CE5A-C2D3CD7A7E0D}"/>
              </a:ext>
            </a:extLst>
          </p:cNvPr>
          <p:cNvPicPr>
            <a:picLocks noChangeAspect="1"/>
          </p:cNvPicPr>
          <p:nvPr/>
        </p:nvPicPr>
        <p:blipFill>
          <a:blip r:embed="rId2"/>
          <a:stretch>
            <a:fillRect/>
          </a:stretch>
        </p:blipFill>
        <p:spPr>
          <a:xfrm>
            <a:off x="466971" y="5520686"/>
            <a:ext cx="451143" cy="512108"/>
          </a:xfrm>
          <a:prstGeom prst="rect">
            <a:avLst/>
          </a:prstGeom>
        </p:spPr>
      </p:pic>
    </p:spTree>
    <p:extLst>
      <p:ext uri="{BB962C8B-B14F-4D97-AF65-F5344CB8AC3E}">
        <p14:creationId xmlns:p14="http://schemas.microsoft.com/office/powerpoint/2010/main" val="2222605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830997"/>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Questions? </a:t>
            </a:r>
          </a:p>
        </p:txBody>
      </p:sp>
      <p:pic>
        <p:nvPicPr>
          <p:cNvPr id="3074" name="Picture 2" descr="Zeichen - Sign - Symbol / ? - Fragezeichen - Question mark">
            <a:extLst>
              <a:ext uri="{FF2B5EF4-FFF2-40B4-BE49-F238E27FC236}">
                <a16:creationId xmlns:a16="http://schemas.microsoft.com/office/drawing/2014/main" id="{D3C40576-E1B0-051F-3FC3-819F12F29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783" y="1967696"/>
            <a:ext cx="3548834" cy="530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04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ppt_x</p:attrName>
                                        </p:attrNameLst>
                                      </p:cBhvr>
                                      <p:tavLst>
                                        <p:tav tm="0">
                                          <p:val>
                                            <p:strVal val="#ppt_x"/>
                                          </p:val>
                                        </p:tav>
                                        <p:tav tm="100000">
                                          <p:val>
                                            <p:strVal val="#ppt_x"/>
                                          </p:val>
                                        </p:tav>
                                      </p:tavLst>
                                    </p:anim>
                                    <p:anim calcmode="lin" valueType="num">
                                      <p:cBhvr>
                                        <p:cTn id="9" dur="2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9236595" cy="830997"/>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Conflict Resolution </a:t>
            </a:r>
          </a:p>
        </p:txBody>
      </p:sp>
      <p:sp>
        <p:nvSpPr>
          <p:cNvPr id="3" name="TextBox 2">
            <a:extLst>
              <a:ext uri="{FF2B5EF4-FFF2-40B4-BE49-F238E27FC236}">
                <a16:creationId xmlns:a16="http://schemas.microsoft.com/office/drawing/2014/main" id="{B121E5D2-82ED-4B23-BF51-E2B8F9A70755}"/>
              </a:ext>
            </a:extLst>
          </p:cNvPr>
          <p:cNvSpPr txBox="1"/>
          <p:nvPr/>
        </p:nvSpPr>
        <p:spPr>
          <a:xfrm>
            <a:off x="3458160" y="3321931"/>
            <a:ext cx="5989460" cy="707886"/>
          </a:xfrm>
          <a:prstGeom prst="rect">
            <a:avLst/>
          </a:prstGeom>
          <a:noFill/>
        </p:spPr>
        <p:txBody>
          <a:bodyPr wrap="none" rtlCol="0">
            <a:spAutoFit/>
          </a:bodyPr>
          <a:lstStyle/>
          <a:p>
            <a:r>
              <a:rPr lang="en-US" sz="4000" b="1" dirty="0">
                <a:latin typeface="Aptos Black" panose="020F0502020204030204" pitchFamily="34" charset="0"/>
              </a:rPr>
              <a:t>Thank you for your time!</a:t>
            </a:r>
          </a:p>
        </p:txBody>
      </p:sp>
      <p:pic>
        <p:nvPicPr>
          <p:cNvPr id="4" name="Picture 3">
            <a:extLst>
              <a:ext uri="{FF2B5EF4-FFF2-40B4-BE49-F238E27FC236}">
                <a16:creationId xmlns:a16="http://schemas.microsoft.com/office/drawing/2014/main" id="{20004FDB-5686-94E8-AED4-4237FD5B42FE}"/>
              </a:ext>
            </a:extLst>
          </p:cNvPr>
          <p:cNvPicPr>
            <a:picLocks noChangeAspect="1"/>
          </p:cNvPicPr>
          <p:nvPr/>
        </p:nvPicPr>
        <p:blipFill>
          <a:blip r:embed="rId4"/>
          <a:stretch>
            <a:fillRect/>
          </a:stretch>
        </p:blipFill>
        <p:spPr>
          <a:xfrm>
            <a:off x="-1760099" y="2743202"/>
            <a:ext cx="8224564" cy="4618298"/>
          </a:xfrm>
          <a:prstGeom prst="rect">
            <a:avLst/>
          </a:prstGeom>
        </p:spPr>
      </p:pic>
      <p:pic>
        <p:nvPicPr>
          <p:cNvPr id="5" name="Hula ">
            <a:hlinkClick r:id="" action="ppaction://media"/>
            <a:extLst>
              <a:ext uri="{FF2B5EF4-FFF2-40B4-BE49-F238E27FC236}">
                <a16:creationId xmlns:a16="http://schemas.microsoft.com/office/drawing/2014/main" id="{1D78A81E-1E2D-87F4-96D7-62F4A5AD8E46}"/>
              </a:ext>
            </a:extLst>
          </p:cNvPr>
          <p:cNvPicPr>
            <a:picLocks noChangeAspect="1"/>
          </p:cNvPicPr>
          <p:nvPr>
            <a:audioFile r:link="rId2"/>
            <p:extLst>
              <p:ext uri="{DAA4B4D4-6D71-4841-9C94-3DE7FCFB9230}">
                <p14:media xmlns:p14="http://schemas.microsoft.com/office/powerpoint/2010/main" r:embed="rId1">
                  <p14:fade out="2000"/>
                </p14:media>
              </p:ext>
            </p:extLst>
          </p:nvPr>
        </p:nvPicPr>
        <p:blipFill>
          <a:blip r:embed="rId5"/>
          <a:stretch>
            <a:fillRect/>
          </a:stretch>
        </p:blipFill>
        <p:spPr>
          <a:xfrm>
            <a:off x="-2947163" y="1419385"/>
            <a:ext cx="487363" cy="487363"/>
          </a:xfrm>
          <a:prstGeom prst="rect">
            <a:avLst/>
          </a:prstGeom>
        </p:spPr>
      </p:pic>
    </p:spTree>
    <p:extLst>
      <p:ext uri="{BB962C8B-B14F-4D97-AF65-F5344CB8AC3E}">
        <p14:creationId xmlns:p14="http://schemas.microsoft.com/office/powerpoint/2010/main" val="38251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059" fill="hold"/>
                                        <p:tgtEl>
                                          <p:spTgt spid="5"/>
                                        </p:tgtEl>
                                      </p:cBhvr>
                                    </p:cmd>
                                  </p:childTnLst>
                                </p:cTn>
                              </p:par>
                              <p:par>
                                <p:cTn id="7" presetID="2" presetClass="entr" presetSubtype="8" fill="hold" nodeType="withEffect">
                                  <p:stCondLst>
                                    <p:cond delay="25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3000" fill="hold"/>
                                        <p:tgtEl>
                                          <p:spTgt spid="4"/>
                                        </p:tgtEl>
                                        <p:attrNameLst>
                                          <p:attrName>ppt_x</p:attrName>
                                        </p:attrNameLst>
                                      </p:cBhvr>
                                      <p:tavLst>
                                        <p:tav tm="0">
                                          <p:val>
                                            <p:strVal val="0-#ppt_w/2"/>
                                          </p:val>
                                        </p:tav>
                                        <p:tav tm="100000">
                                          <p:val>
                                            <p:strVal val="#ppt_x"/>
                                          </p:val>
                                        </p:tav>
                                      </p:tavLst>
                                    </p:anim>
                                    <p:anim calcmode="lin" valueType="num">
                                      <p:cBhvr additive="base">
                                        <p:cTn id="10" dur="3000" fill="hold"/>
                                        <p:tgtEl>
                                          <p:spTgt spid="4"/>
                                        </p:tgtEl>
                                        <p:attrNameLst>
                                          <p:attrName>ppt_y</p:attrName>
                                        </p:attrNameLst>
                                      </p:cBhvr>
                                      <p:tavLst>
                                        <p:tav tm="0">
                                          <p:val>
                                            <p:strVal val="#ppt_y"/>
                                          </p:val>
                                        </p:tav>
                                        <p:tav tm="100000">
                                          <p:val>
                                            <p:strVal val="#ppt_y"/>
                                          </p:val>
                                        </p:tav>
                                      </p:tavLst>
                                    </p:anim>
                                  </p:childTnLst>
                                </p:cTn>
                              </p:par>
                              <p:par>
                                <p:cTn id="11" presetID="42" presetClass="entr" presetSubtype="0" fill="hold" grpId="0"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ppt_x</p:attrName>
                                        </p:attrNameLst>
                                      </p:cBhvr>
                                      <p:tavLst>
                                        <p:tav tm="0">
                                          <p:val>
                                            <p:strVal val="#ppt_x"/>
                                          </p:val>
                                        </p:tav>
                                        <p:tav tm="100000">
                                          <p:val>
                                            <p:strVal val="#ppt_x"/>
                                          </p:val>
                                        </p:tav>
                                      </p:tavLst>
                                    </p:anim>
                                    <p:anim calcmode="lin" valueType="num">
                                      <p:cBhvr>
                                        <p:cTn id="15"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4328749" cy="830997"/>
          </a:xfrm>
          <a:prstGeom prst="rect">
            <a:avLst/>
          </a:prstGeom>
          <a:noFill/>
        </p:spPr>
        <p:txBody>
          <a:bodyPr wrap="none" rtlCol="0">
            <a:spAutoFit/>
          </a:bodyPr>
          <a:lstStyle/>
          <a:p>
            <a:r>
              <a:rPr lang="en-US" sz="4800" b="1" dirty="0">
                <a:solidFill>
                  <a:schemeClr val="bg1"/>
                </a:solidFill>
                <a:latin typeface="Arial Black" panose="020B0A04020102020204" pitchFamily="34" charset="0"/>
              </a:rPr>
              <a:t>Introduction</a:t>
            </a:r>
          </a:p>
        </p:txBody>
      </p:sp>
      <p:sp>
        <p:nvSpPr>
          <p:cNvPr id="2" name="TextBox 1">
            <a:extLst>
              <a:ext uri="{FF2B5EF4-FFF2-40B4-BE49-F238E27FC236}">
                <a16:creationId xmlns:a16="http://schemas.microsoft.com/office/drawing/2014/main" id="{234E2A7B-A156-EDF2-16FD-8345587B2439}"/>
              </a:ext>
            </a:extLst>
          </p:cNvPr>
          <p:cNvSpPr txBox="1"/>
          <p:nvPr/>
        </p:nvSpPr>
        <p:spPr>
          <a:xfrm>
            <a:off x="1006728" y="2157805"/>
            <a:ext cx="8681287"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Food Services Employees working in cafeterias throughout the District fulfill the Division’s Mission, “Nourishing Children to Achieve Excellence.”</a:t>
            </a:r>
          </a:p>
        </p:txBody>
      </p:sp>
      <p:sp>
        <p:nvSpPr>
          <p:cNvPr id="3" name="TextBox 2">
            <a:extLst>
              <a:ext uri="{FF2B5EF4-FFF2-40B4-BE49-F238E27FC236}">
                <a16:creationId xmlns:a16="http://schemas.microsoft.com/office/drawing/2014/main" id="{9D581430-A472-4E51-212B-144558EE649C}"/>
              </a:ext>
            </a:extLst>
          </p:cNvPr>
          <p:cNvSpPr txBox="1"/>
          <p:nvPr/>
        </p:nvSpPr>
        <p:spPr>
          <a:xfrm>
            <a:off x="1008926" y="3370705"/>
            <a:ext cx="858649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In addition to nourishing the physical needs of children, Food Services Employees also nourish their emotional and psychological needs.</a:t>
            </a:r>
          </a:p>
        </p:txBody>
      </p:sp>
      <p:sp>
        <p:nvSpPr>
          <p:cNvPr id="4" name="TextBox 3">
            <a:extLst>
              <a:ext uri="{FF2B5EF4-FFF2-40B4-BE49-F238E27FC236}">
                <a16:creationId xmlns:a16="http://schemas.microsoft.com/office/drawing/2014/main" id="{32140431-4498-36A5-4A92-5DDA511718D7}"/>
              </a:ext>
            </a:extLst>
          </p:cNvPr>
          <p:cNvSpPr txBox="1"/>
          <p:nvPr/>
        </p:nvSpPr>
        <p:spPr>
          <a:xfrm>
            <a:off x="1008927" y="4703472"/>
            <a:ext cx="858649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Workplace conflict interferes with achieving the Food Services Division’s Mission.</a:t>
            </a:r>
          </a:p>
        </p:txBody>
      </p:sp>
      <p:pic>
        <p:nvPicPr>
          <p:cNvPr id="5" name="Picture 4">
            <a:extLst>
              <a:ext uri="{FF2B5EF4-FFF2-40B4-BE49-F238E27FC236}">
                <a16:creationId xmlns:a16="http://schemas.microsoft.com/office/drawing/2014/main" id="{F29DF810-1CC3-41A5-87EA-F3B7EFA733ED}"/>
              </a:ext>
            </a:extLst>
          </p:cNvPr>
          <p:cNvPicPr>
            <a:picLocks noChangeAspect="1"/>
          </p:cNvPicPr>
          <p:nvPr/>
        </p:nvPicPr>
        <p:blipFill>
          <a:blip r:embed="rId2"/>
          <a:stretch>
            <a:fillRect/>
          </a:stretch>
        </p:blipFill>
        <p:spPr>
          <a:xfrm>
            <a:off x="462985" y="2081804"/>
            <a:ext cx="451143" cy="512108"/>
          </a:xfrm>
          <a:prstGeom prst="rect">
            <a:avLst/>
          </a:prstGeom>
        </p:spPr>
      </p:pic>
      <p:pic>
        <p:nvPicPr>
          <p:cNvPr id="6" name="Picture 5">
            <a:extLst>
              <a:ext uri="{FF2B5EF4-FFF2-40B4-BE49-F238E27FC236}">
                <a16:creationId xmlns:a16="http://schemas.microsoft.com/office/drawing/2014/main" id="{80C6991A-7C35-B0D2-7ED7-F8818AD46640}"/>
              </a:ext>
            </a:extLst>
          </p:cNvPr>
          <p:cNvPicPr>
            <a:picLocks noChangeAspect="1"/>
          </p:cNvPicPr>
          <p:nvPr/>
        </p:nvPicPr>
        <p:blipFill>
          <a:blip r:embed="rId2"/>
          <a:stretch>
            <a:fillRect/>
          </a:stretch>
        </p:blipFill>
        <p:spPr>
          <a:xfrm>
            <a:off x="480209" y="3304193"/>
            <a:ext cx="451143" cy="512108"/>
          </a:xfrm>
          <a:prstGeom prst="rect">
            <a:avLst/>
          </a:prstGeom>
        </p:spPr>
      </p:pic>
      <p:pic>
        <p:nvPicPr>
          <p:cNvPr id="7" name="Picture 6">
            <a:extLst>
              <a:ext uri="{FF2B5EF4-FFF2-40B4-BE49-F238E27FC236}">
                <a16:creationId xmlns:a16="http://schemas.microsoft.com/office/drawing/2014/main" id="{5E78AB91-1F88-611D-2F67-BF320782D179}"/>
              </a:ext>
            </a:extLst>
          </p:cNvPr>
          <p:cNvPicPr>
            <a:picLocks noChangeAspect="1"/>
          </p:cNvPicPr>
          <p:nvPr/>
        </p:nvPicPr>
        <p:blipFill>
          <a:blip r:embed="rId2"/>
          <a:stretch>
            <a:fillRect/>
          </a:stretch>
        </p:blipFill>
        <p:spPr>
          <a:xfrm>
            <a:off x="480209" y="4629417"/>
            <a:ext cx="451143" cy="512108"/>
          </a:xfrm>
          <a:prstGeom prst="rect">
            <a:avLst/>
          </a:prstGeom>
        </p:spPr>
      </p:pic>
      <p:pic>
        <p:nvPicPr>
          <p:cNvPr id="11" name="Graphic 10" descr="Table setting with solid fill">
            <a:extLst>
              <a:ext uri="{FF2B5EF4-FFF2-40B4-BE49-F238E27FC236}">
                <a16:creationId xmlns:a16="http://schemas.microsoft.com/office/drawing/2014/main" id="{EEA1E1C3-182F-AAB2-5C2C-267BFF74E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1217" y="5304099"/>
            <a:ext cx="2419110" cy="2419110"/>
          </a:xfrm>
          <a:prstGeom prst="rect">
            <a:avLst/>
          </a:prstGeom>
        </p:spPr>
      </p:pic>
    </p:spTree>
    <p:extLst>
      <p:ext uri="{BB962C8B-B14F-4D97-AF65-F5344CB8AC3E}">
        <p14:creationId xmlns:p14="http://schemas.microsoft.com/office/powerpoint/2010/main" val="323964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5535618" cy="830997"/>
          </a:xfrm>
          <a:prstGeom prst="rect">
            <a:avLst/>
          </a:prstGeom>
          <a:noFill/>
        </p:spPr>
        <p:txBody>
          <a:bodyPr wrap="none" rtlCol="0">
            <a:spAutoFit/>
          </a:bodyPr>
          <a:lstStyle/>
          <a:p>
            <a:r>
              <a:rPr lang="en-US" sz="4800" b="1" dirty="0">
                <a:solidFill>
                  <a:schemeClr val="bg1"/>
                </a:solidFill>
                <a:latin typeface="Arial Black" panose="020B0A04020102020204" pitchFamily="34" charset="0"/>
              </a:rPr>
              <a:t>District Policies</a:t>
            </a:r>
          </a:p>
        </p:txBody>
      </p:sp>
      <p:sp>
        <p:nvSpPr>
          <p:cNvPr id="2" name="TextBox 1">
            <a:extLst>
              <a:ext uri="{FF2B5EF4-FFF2-40B4-BE49-F238E27FC236}">
                <a16:creationId xmlns:a16="http://schemas.microsoft.com/office/drawing/2014/main" id="{234E2A7B-A156-EDF2-16FD-8345587B2439}"/>
              </a:ext>
            </a:extLst>
          </p:cNvPr>
          <p:cNvSpPr txBox="1"/>
          <p:nvPr/>
        </p:nvSpPr>
        <p:spPr>
          <a:xfrm>
            <a:off x="1006728" y="2157805"/>
            <a:ext cx="868128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District is committed to providing a </a:t>
            </a:r>
            <a:r>
              <a:rPr lang="en-US" sz="2000" b="1" dirty="0">
                <a:latin typeface="Poppins" panose="00000500000000000000" pitchFamily="2" charset="0"/>
                <a:cs typeface="Poppins" panose="00000500000000000000" pitchFamily="2" charset="0"/>
              </a:rPr>
              <a:t>safe and civil </a:t>
            </a:r>
            <a:r>
              <a:rPr lang="en-US" sz="2000" dirty="0">
                <a:latin typeface="Poppins" panose="00000500000000000000" pitchFamily="2" charset="0"/>
                <a:cs typeface="Poppins" panose="00000500000000000000" pitchFamily="2" charset="0"/>
              </a:rPr>
              <a:t>work environment for all employees.</a:t>
            </a:r>
          </a:p>
        </p:txBody>
      </p:sp>
      <p:sp>
        <p:nvSpPr>
          <p:cNvPr id="3" name="TextBox 2">
            <a:extLst>
              <a:ext uri="{FF2B5EF4-FFF2-40B4-BE49-F238E27FC236}">
                <a16:creationId xmlns:a16="http://schemas.microsoft.com/office/drawing/2014/main" id="{9D581430-A472-4E51-212B-144558EE649C}"/>
              </a:ext>
            </a:extLst>
          </p:cNvPr>
          <p:cNvSpPr txBox="1"/>
          <p:nvPr/>
        </p:nvSpPr>
        <p:spPr>
          <a:xfrm>
            <a:off x="1008926" y="3173935"/>
            <a:ext cx="858649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Failure to adhere to any of the District Policies outlined may lead to disciplinary action, up to and including suspension without pay and/or dismissal from District Service.</a:t>
            </a:r>
          </a:p>
        </p:txBody>
      </p:sp>
      <p:pic>
        <p:nvPicPr>
          <p:cNvPr id="5" name="Picture 4">
            <a:extLst>
              <a:ext uri="{FF2B5EF4-FFF2-40B4-BE49-F238E27FC236}">
                <a16:creationId xmlns:a16="http://schemas.microsoft.com/office/drawing/2014/main" id="{F29DF810-1CC3-41A5-87EA-F3B7EFA733ED}"/>
              </a:ext>
            </a:extLst>
          </p:cNvPr>
          <p:cNvPicPr>
            <a:picLocks noChangeAspect="1"/>
          </p:cNvPicPr>
          <p:nvPr/>
        </p:nvPicPr>
        <p:blipFill>
          <a:blip r:embed="rId2"/>
          <a:stretch>
            <a:fillRect/>
          </a:stretch>
        </p:blipFill>
        <p:spPr>
          <a:xfrm>
            <a:off x="462985" y="2081804"/>
            <a:ext cx="451143" cy="512108"/>
          </a:xfrm>
          <a:prstGeom prst="rect">
            <a:avLst/>
          </a:prstGeom>
        </p:spPr>
      </p:pic>
      <p:pic>
        <p:nvPicPr>
          <p:cNvPr id="6" name="Picture 5">
            <a:extLst>
              <a:ext uri="{FF2B5EF4-FFF2-40B4-BE49-F238E27FC236}">
                <a16:creationId xmlns:a16="http://schemas.microsoft.com/office/drawing/2014/main" id="{80C6991A-7C35-B0D2-7ED7-F8818AD46640}"/>
              </a:ext>
            </a:extLst>
          </p:cNvPr>
          <p:cNvPicPr>
            <a:picLocks noChangeAspect="1"/>
          </p:cNvPicPr>
          <p:nvPr/>
        </p:nvPicPr>
        <p:blipFill>
          <a:blip r:embed="rId2"/>
          <a:stretch>
            <a:fillRect/>
          </a:stretch>
        </p:blipFill>
        <p:spPr>
          <a:xfrm>
            <a:off x="480209" y="3118996"/>
            <a:ext cx="451143" cy="512108"/>
          </a:xfrm>
          <a:prstGeom prst="rect">
            <a:avLst/>
          </a:prstGeom>
        </p:spPr>
      </p:pic>
      <p:pic>
        <p:nvPicPr>
          <p:cNvPr id="4" name="Picture 3">
            <a:extLst>
              <a:ext uri="{FF2B5EF4-FFF2-40B4-BE49-F238E27FC236}">
                <a16:creationId xmlns:a16="http://schemas.microsoft.com/office/drawing/2014/main" id="{99C019D2-62DF-E2D3-9009-BE8F0788C240}"/>
              </a:ext>
            </a:extLst>
          </p:cNvPr>
          <p:cNvPicPr>
            <a:picLocks noChangeAspect="1"/>
          </p:cNvPicPr>
          <p:nvPr/>
        </p:nvPicPr>
        <p:blipFill>
          <a:blip r:embed="rId3"/>
          <a:stretch>
            <a:fillRect/>
          </a:stretch>
        </p:blipFill>
        <p:spPr>
          <a:xfrm>
            <a:off x="3986212" y="4816392"/>
            <a:ext cx="2085975" cy="2190750"/>
          </a:xfrm>
          <a:prstGeom prst="rect">
            <a:avLst/>
          </a:prstGeom>
        </p:spPr>
      </p:pic>
    </p:spTree>
    <p:extLst>
      <p:ext uri="{BB962C8B-B14F-4D97-AF65-F5344CB8AC3E}">
        <p14:creationId xmlns:p14="http://schemas.microsoft.com/office/powerpoint/2010/main" val="1615824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46F097-AFD6-7128-6C24-4635BA327BF2}"/>
              </a:ext>
            </a:extLst>
          </p:cNvPr>
          <p:cNvPicPr>
            <a:picLocks noChangeAspect="1"/>
          </p:cNvPicPr>
          <p:nvPr/>
        </p:nvPicPr>
        <p:blipFill>
          <a:blip r:embed="rId2"/>
          <a:srcRect l="17418" t="17680" r="15963" b="19886"/>
          <a:stretch/>
        </p:blipFill>
        <p:spPr>
          <a:xfrm>
            <a:off x="960713" y="3970116"/>
            <a:ext cx="3256764" cy="3052142"/>
          </a:xfrm>
          <a:prstGeom prst="rect">
            <a:avLst/>
          </a:prstGeom>
        </p:spPr>
      </p:pic>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7159845" cy="830997"/>
          </a:xfrm>
          <a:prstGeom prst="rect">
            <a:avLst/>
          </a:prstGeom>
          <a:noFill/>
        </p:spPr>
        <p:txBody>
          <a:bodyPr wrap="none" rtlCol="0">
            <a:spAutoFit/>
          </a:bodyPr>
          <a:lstStyle/>
          <a:p>
            <a:r>
              <a:rPr lang="en-US" sz="4800" b="1" dirty="0">
                <a:solidFill>
                  <a:schemeClr val="bg1"/>
                </a:solidFill>
                <a:latin typeface="Arial Black" panose="020B0A04020102020204" pitchFamily="34" charset="0"/>
              </a:rPr>
              <a:t>Definition of Conflict</a:t>
            </a:r>
          </a:p>
        </p:txBody>
      </p:sp>
      <p:sp>
        <p:nvSpPr>
          <p:cNvPr id="5" name="TextBox 4">
            <a:extLst>
              <a:ext uri="{FF2B5EF4-FFF2-40B4-BE49-F238E27FC236}">
                <a16:creationId xmlns:a16="http://schemas.microsoft.com/office/drawing/2014/main" id="{81BC4229-C4C3-D1BB-A143-F0BE446BBEBA}"/>
              </a:ext>
            </a:extLst>
          </p:cNvPr>
          <p:cNvSpPr txBox="1"/>
          <p:nvPr/>
        </p:nvSpPr>
        <p:spPr>
          <a:xfrm>
            <a:off x="914133" y="2158172"/>
            <a:ext cx="868127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Conflict is a struggle between two parties who perceive their goals to be incompatible.</a:t>
            </a:r>
          </a:p>
        </p:txBody>
      </p:sp>
      <p:pic>
        <p:nvPicPr>
          <p:cNvPr id="2050" name="Picture 2" descr="frog and wine">
            <a:extLst>
              <a:ext uri="{FF2B5EF4-FFF2-40B4-BE49-F238E27FC236}">
                <a16:creationId xmlns:a16="http://schemas.microsoft.com/office/drawing/2014/main" id="{BA633D1E-EB1E-24F2-AD08-3A748F707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689" y="4247005"/>
            <a:ext cx="3558907" cy="3438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6BA71AF-89F8-F518-3B4A-F17CC1D9601F}"/>
              </a:ext>
            </a:extLst>
          </p:cNvPr>
          <p:cNvPicPr>
            <a:picLocks noChangeAspect="1"/>
          </p:cNvPicPr>
          <p:nvPr/>
        </p:nvPicPr>
        <p:blipFill>
          <a:blip r:embed="rId4"/>
          <a:stretch>
            <a:fillRect/>
          </a:stretch>
        </p:blipFill>
        <p:spPr>
          <a:xfrm>
            <a:off x="462990" y="2077061"/>
            <a:ext cx="451143" cy="512108"/>
          </a:xfrm>
          <a:prstGeom prst="rect">
            <a:avLst/>
          </a:prstGeom>
        </p:spPr>
      </p:pic>
    </p:spTree>
    <p:extLst>
      <p:ext uri="{BB962C8B-B14F-4D97-AF65-F5344CB8AC3E}">
        <p14:creationId xmlns:p14="http://schemas.microsoft.com/office/powerpoint/2010/main" val="37506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2500"/>
                                  </p:stCondLst>
                                  <p:childTnLst>
                                    <p:animMotion origin="layout" path="M -7.57576E-7 4.64052E-6 L 0.32023 0.00081 " pathEditMode="relative" rAng="0" ptsTypes="AA">
                                      <p:cBhvr>
                                        <p:cTn id="10" dur="3000" fill="hold"/>
                                        <p:tgtEl>
                                          <p:spTgt spid="2050"/>
                                        </p:tgtEl>
                                        <p:attrNameLst>
                                          <p:attrName>ppt_x</p:attrName>
                                          <p:attrName>ppt_y</p:attrName>
                                        </p:attrNameLst>
                                      </p:cBhvr>
                                      <p:rCtr x="16004" y="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9FABCDB-ACBE-478D-27C9-9BBF6238A295}"/>
              </a:ext>
            </a:extLst>
          </p:cNvPr>
          <p:cNvPicPr>
            <a:picLocks noChangeAspect="1"/>
          </p:cNvPicPr>
          <p:nvPr/>
        </p:nvPicPr>
        <p:blipFill>
          <a:blip r:embed="rId2"/>
          <a:stretch>
            <a:fillRect/>
          </a:stretch>
        </p:blipFill>
        <p:spPr>
          <a:xfrm>
            <a:off x="1181017" y="1673338"/>
            <a:ext cx="2498184" cy="1853631"/>
          </a:xfrm>
          <a:prstGeom prst="rect">
            <a:avLst/>
          </a:prstGeom>
        </p:spPr>
      </p:pic>
      <p:pic>
        <p:nvPicPr>
          <p:cNvPr id="21" name="Picture 20">
            <a:extLst>
              <a:ext uri="{FF2B5EF4-FFF2-40B4-BE49-F238E27FC236}">
                <a16:creationId xmlns:a16="http://schemas.microsoft.com/office/drawing/2014/main" id="{5C99A169-9525-7B4D-A6D0-8413DA8CCEA6}"/>
              </a:ext>
            </a:extLst>
          </p:cNvPr>
          <p:cNvPicPr>
            <a:picLocks noChangeAspect="1"/>
          </p:cNvPicPr>
          <p:nvPr/>
        </p:nvPicPr>
        <p:blipFill>
          <a:blip r:embed="rId3"/>
          <a:stretch>
            <a:fillRect/>
          </a:stretch>
        </p:blipFill>
        <p:spPr>
          <a:xfrm>
            <a:off x="838747" y="5195813"/>
            <a:ext cx="3194581" cy="1475360"/>
          </a:xfrm>
          <a:prstGeom prst="rect">
            <a:avLst/>
          </a:prstGeom>
        </p:spPr>
      </p:pic>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7431843" cy="1569660"/>
          </a:xfrm>
          <a:prstGeom prst="rect">
            <a:avLst/>
          </a:prstGeom>
          <a:noFill/>
        </p:spPr>
        <p:txBody>
          <a:bodyPr wrap="none" rtlCol="0">
            <a:spAutoFit/>
          </a:bodyPr>
          <a:lstStyle/>
          <a:p>
            <a:r>
              <a:rPr lang="en-US" sz="4800" b="1" dirty="0">
                <a:solidFill>
                  <a:schemeClr val="bg1"/>
                </a:solidFill>
                <a:latin typeface="Arial Black" panose="020B0A04020102020204" pitchFamily="34" charset="0"/>
              </a:rPr>
              <a:t>Dealing with Conflict:</a:t>
            </a:r>
          </a:p>
          <a:p>
            <a:r>
              <a:rPr lang="en-US" sz="4800" b="1" dirty="0">
                <a:solidFill>
                  <a:schemeClr val="bg1"/>
                </a:solidFill>
                <a:latin typeface="Arial Black" panose="020B0A04020102020204" pitchFamily="34" charset="0"/>
              </a:rPr>
              <a:t>Myth or Fact?</a:t>
            </a:r>
          </a:p>
        </p:txBody>
      </p:sp>
      <p:sp>
        <p:nvSpPr>
          <p:cNvPr id="6" name="TextBox 5">
            <a:extLst>
              <a:ext uri="{FF2B5EF4-FFF2-40B4-BE49-F238E27FC236}">
                <a16:creationId xmlns:a16="http://schemas.microsoft.com/office/drawing/2014/main" id="{466E993C-9C7A-0006-2986-1B4DE953470A}"/>
              </a:ext>
            </a:extLst>
          </p:cNvPr>
          <p:cNvSpPr txBox="1"/>
          <p:nvPr/>
        </p:nvSpPr>
        <p:spPr>
          <a:xfrm>
            <a:off x="1076645" y="3474382"/>
            <a:ext cx="2997821"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It is not “nice” to have conflict.</a:t>
            </a:r>
          </a:p>
        </p:txBody>
      </p:sp>
      <p:sp>
        <p:nvSpPr>
          <p:cNvPr id="7" name="TextBox 6">
            <a:extLst>
              <a:ext uri="{FF2B5EF4-FFF2-40B4-BE49-F238E27FC236}">
                <a16:creationId xmlns:a16="http://schemas.microsoft.com/office/drawing/2014/main" id="{400BEA76-855A-16A3-989E-E33BE1779F36}"/>
              </a:ext>
            </a:extLst>
          </p:cNvPr>
          <p:cNvSpPr txBox="1"/>
          <p:nvPr/>
        </p:nvSpPr>
        <p:spPr>
          <a:xfrm>
            <a:off x="6527269" y="3456881"/>
            <a:ext cx="3336653"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 true team only has harmony, never conflict.</a:t>
            </a:r>
          </a:p>
        </p:txBody>
      </p:sp>
      <p:sp>
        <p:nvSpPr>
          <p:cNvPr id="9" name="TextBox 8">
            <a:extLst>
              <a:ext uri="{FF2B5EF4-FFF2-40B4-BE49-F238E27FC236}">
                <a16:creationId xmlns:a16="http://schemas.microsoft.com/office/drawing/2014/main" id="{8EC3941D-1B60-B900-3584-F145316DB502}"/>
              </a:ext>
            </a:extLst>
          </p:cNvPr>
          <p:cNvSpPr txBox="1"/>
          <p:nvPr/>
        </p:nvSpPr>
        <p:spPr>
          <a:xfrm>
            <a:off x="1156019" y="6726520"/>
            <a:ext cx="2584048"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Conflict is a healthy part of life.</a:t>
            </a:r>
          </a:p>
        </p:txBody>
      </p:sp>
      <p:pic>
        <p:nvPicPr>
          <p:cNvPr id="13" name="Picture 12">
            <a:extLst>
              <a:ext uri="{FF2B5EF4-FFF2-40B4-BE49-F238E27FC236}">
                <a16:creationId xmlns:a16="http://schemas.microsoft.com/office/drawing/2014/main" id="{D9486516-DECE-9F26-CAD7-CD9914CFEBA5}"/>
              </a:ext>
            </a:extLst>
          </p:cNvPr>
          <p:cNvPicPr>
            <a:picLocks noChangeAspect="1"/>
          </p:cNvPicPr>
          <p:nvPr/>
        </p:nvPicPr>
        <p:blipFill>
          <a:blip r:embed="rId4"/>
          <a:srcRect b="50545"/>
          <a:stretch/>
        </p:blipFill>
        <p:spPr>
          <a:xfrm>
            <a:off x="1202319" y="5243294"/>
            <a:ext cx="2495340" cy="1234069"/>
          </a:xfrm>
          <a:prstGeom prst="rect">
            <a:avLst/>
          </a:prstGeom>
        </p:spPr>
      </p:pic>
      <p:pic>
        <p:nvPicPr>
          <p:cNvPr id="14" name="Picture 13">
            <a:extLst>
              <a:ext uri="{FF2B5EF4-FFF2-40B4-BE49-F238E27FC236}">
                <a16:creationId xmlns:a16="http://schemas.microsoft.com/office/drawing/2014/main" id="{39026ACE-8380-F6AF-5613-987359B63CD2}"/>
              </a:ext>
            </a:extLst>
          </p:cNvPr>
          <p:cNvPicPr>
            <a:picLocks noChangeAspect="1"/>
          </p:cNvPicPr>
          <p:nvPr/>
        </p:nvPicPr>
        <p:blipFill>
          <a:blip r:embed="rId4"/>
          <a:srcRect t="49784" b="7222"/>
          <a:stretch/>
        </p:blipFill>
        <p:spPr>
          <a:xfrm>
            <a:off x="1219193" y="2263485"/>
            <a:ext cx="2489553" cy="1070342"/>
          </a:xfrm>
          <a:prstGeom prst="rect">
            <a:avLst/>
          </a:prstGeom>
        </p:spPr>
      </p:pic>
      <p:pic>
        <p:nvPicPr>
          <p:cNvPr id="16" name="Picture 15">
            <a:extLst>
              <a:ext uri="{FF2B5EF4-FFF2-40B4-BE49-F238E27FC236}">
                <a16:creationId xmlns:a16="http://schemas.microsoft.com/office/drawing/2014/main" id="{7A26F02F-03FD-E13A-1363-E525EED79B9B}"/>
              </a:ext>
            </a:extLst>
          </p:cNvPr>
          <p:cNvPicPr>
            <a:picLocks noChangeAspect="1"/>
          </p:cNvPicPr>
          <p:nvPr/>
        </p:nvPicPr>
        <p:blipFill>
          <a:blip r:embed="rId5"/>
          <a:srcRect r="26610"/>
          <a:stretch/>
        </p:blipFill>
        <p:spPr>
          <a:xfrm>
            <a:off x="6480978" y="1346892"/>
            <a:ext cx="2804551" cy="2165888"/>
          </a:xfrm>
          <a:prstGeom prst="rect">
            <a:avLst/>
          </a:prstGeom>
        </p:spPr>
      </p:pic>
      <p:pic>
        <p:nvPicPr>
          <p:cNvPr id="15" name="Picture 14">
            <a:extLst>
              <a:ext uri="{FF2B5EF4-FFF2-40B4-BE49-F238E27FC236}">
                <a16:creationId xmlns:a16="http://schemas.microsoft.com/office/drawing/2014/main" id="{52595EF2-A133-5B3E-CB9F-8E1AF72A3F5F}"/>
              </a:ext>
            </a:extLst>
          </p:cNvPr>
          <p:cNvPicPr>
            <a:picLocks noChangeAspect="1"/>
          </p:cNvPicPr>
          <p:nvPr/>
        </p:nvPicPr>
        <p:blipFill>
          <a:blip r:embed="rId4"/>
          <a:srcRect t="49784" b="7222"/>
          <a:stretch/>
        </p:blipFill>
        <p:spPr>
          <a:xfrm>
            <a:off x="6609840" y="2289686"/>
            <a:ext cx="2489553" cy="1070342"/>
          </a:xfrm>
          <a:prstGeom prst="rect">
            <a:avLst/>
          </a:prstGeom>
        </p:spPr>
      </p:pic>
      <p:sp>
        <p:nvSpPr>
          <p:cNvPr id="18" name="TextBox 17">
            <a:extLst>
              <a:ext uri="{FF2B5EF4-FFF2-40B4-BE49-F238E27FC236}">
                <a16:creationId xmlns:a16="http://schemas.microsoft.com/office/drawing/2014/main" id="{EC35AC87-8389-2A6F-CD71-AA74CEE7CD91}"/>
              </a:ext>
            </a:extLst>
          </p:cNvPr>
          <p:cNvSpPr txBox="1"/>
          <p:nvPr/>
        </p:nvSpPr>
        <p:spPr>
          <a:xfrm>
            <a:off x="500432" y="3302992"/>
            <a:ext cx="697627" cy="1015663"/>
          </a:xfrm>
          <a:prstGeom prst="rect">
            <a:avLst/>
          </a:prstGeom>
          <a:noFill/>
        </p:spPr>
        <p:txBody>
          <a:bodyPr wrap="none" rtlCol="0">
            <a:spAutoFit/>
          </a:bodyPr>
          <a:lstStyle/>
          <a:p>
            <a:r>
              <a:rPr lang="en-US" sz="6000" dirty="0">
                <a:latin typeface="Arial Black" panose="020B0A04020102020204" pitchFamily="34" charset="0"/>
              </a:rPr>
              <a:t>1</a:t>
            </a:r>
          </a:p>
        </p:txBody>
      </p:sp>
      <p:sp>
        <p:nvSpPr>
          <p:cNvPr id="19" name="TextBox 18">
            <a:extLst>
              <a:ext uri="{FF2B5EF4-FFF2-40B4-BE49-F238E27FC236}">
                <a16:creationId xmlns:a16="http://schemas.microsoft.com/office/drawing/2014/main" id="{9EAA502F-AC02-4817-E745-F40B3F9B7926}"/>
              </a:ext>
            </a:extLst>
          </p:cNvPr>
          <p:cNvSpPr txBox="1"/>
          <p:nvPr/>
        </p:nvSpPr>
        <p:spPr>
          <a:xfrm>
            <a:off x="5856284" y="3279296"/>
            <a:ext cx="697627" cy="1015663"/>
          </a:xfrm>
          <a:prstGeom prst="rect">
            <a:avLst/>
          </a:prstGeom>
          <a:noFill/>
        </p:spPr>
        <p:txBody>
          <a:bodyPr wrap="none" rtlCol="0">
            <a:spAutoFit/>
          </a:bodyPr>
          <a:lstStyle/>
          <a:p>
            <a:r>
              <a:rPr lang="en-US" sz="6000" dirty="0">
                <a:latin typeface="Arial Black" panose="020B0A04020102020204" pitchFamily="34" charset="0"/>
              </a:rPr>
              <a:t>2</a:t>
            </a:r>
          </a:p>
        </p:txBody>
      </p:sp>
      <p:sp>
        <p:nvSpPr>
          <p:cNvPr id="20" name="TextBox 19">
            <a:extLst>
              <a:ext uri="{FF2B5EF4-FFF2-40B4-BE49-F238E27FC236}">
                <a16:creationId xmlns:a16="http://schemas.microsoft.com/office/drawing/2014/main" id="{DB337E32-78E1-D04E-7CD4-54D7AC9FB64C}"/>
              </a:ext>
            </a:extLst>
          </p:cNvPr>
          <p:cNvSpPr txBox="1"/>
          <p:nvPr/>
        </p:nvSpPr>
        <p:spPr>
          <a:xfrm>
            <a:off x="519639" y="6561056"/>
            <a:ext cx="697627" cy="1015663"/>
          </a:xfrm>
          <a:prstGeom prst="rect">
            <a:avLst/>
          </a:prstGeom>
          <a:noFill/>
        </p:spPr>
        <p:txBody>
          <a:bodyPr wrap="none" rtlCol="0">
            <a:spAutoFit/>
          </a:bodyPr>
          <a:lstStyle/>
          <a:p>
            <a:r>
              <a:rPr lang="en-US" sz="6000" dirty="0">
                <a:latin typeface="Arial Black" panose="020B0A04020102020204" pitchFamily="34" charset="0"/>
              </a:rPr>
              <a:t>3</a:t>
            </a:r>
          </a:p>
        </p:txBody>
      </p:sp>
      <p:pic>
        <p:nvPicPr>
          <p:cNvPr id="25" name="Picture 24">
            <a:extLst>
              <a:ext uri="{FF2B5EF4-FFF2-40B4-BE49-F238E27FC236}">
                <a16:creationId xmlns:a16="http://schemas.microsoft.com/office/drawing/2014/main" id="{29DDBBB3-FE07-421F-4F6E-4AB716FC1D07}"/>
              </a:ext>
            </a:extLst>
          </p:cNvPr>
          <p:cNvPicPr>
            <a:picLocks noChangeAspect="1"/>
          </p:cNvPicPr>
          <p:nvPr/>
        </p:nvPicPr>
        <p:blipFill>
          <a:blip r:embed="rId6"/>
          <a:stretch>
            <a:fillRect/>
          </a:stretch>
        </p:blipFill>
        <p:spPr>
          <a:xfrm>
            <a:off x="4870885" y="4707433"/>
            <a:ext cx="4245421" cy="2828020"/>
          </a:xfrm>
          <a:prstGeom prst="rect">
            <a:avLst/>
          </a:prstGeom>
        </p:spPr>
      </p:pic>
    </p:spTree>
    <p:extLst>
      <p:ext uri="{BB962C8B-B14F-4D97-AF65-F5344CB8AC3E}">
        <p14:creationId xmlns:p14="http://schemas.microsoft.com/office/powerpoint/2010/main" val="184306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anim calcmode="lin" valueType="num">
                                      <p:cBhvr>
                                        <p:cTn id="15" dur="2000" fill="hold"/>
                                        <p:tgtEl>
                                          <p:spTgt spid="15"/>
                                        </p:tgtEl>
                                        <p:attrNameLst>
                                          <p:attrName>ppt_w</p:attrName>
                                        </p:attrNameLst>
                                      </p:cBhvr>
                                      <p:tavLst>
                                        <p:tav tm="0" fmla="#ppt_w*sin(2.5*pi*$)">
                                          <p:val>
                                            <p:fltVal val="0"/>
                                          </p:val>
                                        </p:tav>
                                        <p:tav tm="100000">
                                          <p:val>
                                            <p:fltVal val="1"/>
                                          </p:val>
                                        </p:tav>
                                      </p:tavLst>
                                    </p:anim>
                                    <p:anim calcmode="lin" valueType="num">
                                      <p:cBhvr>
                                        <p:cTn id="16"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anim calcmode="lin" valueType="num">
                                      <p:cBhvr>
                                        <p:cTn id="22" dur="2000" fill="hold"/>
                                        <p:tgtEl>
                                          <p:spTgt spid="13"/>
                                        </p:tgtEl>
                                        <p:attrNameLst>
                                          <p:attrName>ppt_w</p:attrName>
                                        </p:attrNameLst>
                                      </p:cBhvr>
                                      <p:tavLst>
                                        <p:tav tm="0" fmla="#ppt_w*sin(2.5*pi*$)">
                                          <p:val>
                                            <p:fltVal val="0"/>
                                          </p:val>
                                        </p:tav>
                                        <p:tav tm="100000">
                                          <p:val>
                                            <p:fltVal val="1"/>
                                          </p:val>
                                        </p:tav>
                                      </p:tavLst>
                                    </p:anim>
                                    <p:anim calcmode="lin" valueType="num">
                                      <p:cBhvr>
                                        <p:cTn id="23"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descr="Have you been affected by the minion team?">
            <a:extLst>
              <a:ext uri="{FF2B5EF4-FFF2-40B4-BE49-F238E27FC236}">
                <a16:creationId xmlns:a16="http://schemas.microsoft.com/office/drawing/2014/main" id="{A2709444-A3AB-4EE9-0DDA-F33859FBB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887" y="3472405"/>
            <a:ext cx="3809387" cy="199247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eu Malvado Favorito - Minions 2 PNG -">
            <a:extLst>
              <a:ext uri="{FF2B5EF4-FFF2-40B4-BE49-F238E27FC236}">
                <a16:creationId xmlns:a16="http://schemas.microsoft.com/office/drawing/2014/main" id="{9E8E8DA0-2BBF-147B-0840-E3706C0CE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655" y="2762372"/>
            <a:ext cx="2452085" cy="2638911"/>
          </a:xfrm>
          <a:prstGeom prst="rect">
            <a:avLst/>
          </a:prstGeom>
          <a:noFill/>
          <a:extLst>
            <a:ext uri="{909E8E84-426E-40DD-AFC4-6F175D3DCCD1}">
              <a14:hiddenFill xmlns:a14="http://schemas.microsoft.com/office/drawing/2010/main">
                <a:solidFill>
                  <a:srgbClr val="FFFFFF"/>
                </a:solidFill>
              </a14:hiddenFill>
            </a:ext>
          </a:extLst>
        </p:spPr>
      </p:pic>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7431843" cy="1569660"/>
          </a:xfrm>
          <a:prstGeom prst="rect">
            <a:avLst/>
          </a:prstGeom>
          <a:noFill/>
        </p:spPr>
        <p:txBody>
          <a:bodyPr wrap="none" rtlCol="0">
            <a:spAutoFit/>
          </a:bodyPr>
          <a:lstStyle/>
          <a:p>
            <a:r>
              <a:rPr lang="en-US" sz="4800" b="1" dirty="0">
                <a:solidFill>
                  <a:schemeClr val="bg1"/>
                </a:solidFill>
                <a:latin typeface="Arial Black" panose="020B0A04020102020204" pitchFamily="34" charset="0"/>
              </a:rPr>
              <a:t>Dealing with Conflict:</a:t>
            </a:r>
          </a:p>
          <a:p>
            <a:r>
              <a:rPr lang="en-US" sz="4800" b="1" dirty="0">
                <a:solidFill>
                  <a:schemeClr val="bg1"/>
                </a:solidFill>
                <a:latin typeface="Arial Black" panose="020B0A04020102020204" pitchFamily="34" charset="0"/>
              </a:rPr>
              <a:t>Myth or Fact?</a:t>
            </a:r>
          </a:p>
        </p:txBody>
      </p:sp>
      <p:sp>
        <p:nvSpPr>
          <p:cNvPr id="6" name="TextBox 5">
            <a:extLst>
              <a:ext uri="{FF2B5EF4-FFF2-40B4-BE49-F238E27FC236}">
                <a16:creationId xmlns:a16="http://schemas.microsoft.com/office/drawing/2014/main" id="{466E993C-9C7A-0006-2986-1B4DE953470A}"/>
              </a:ext>
            </a:extLst>
          </p:cNvPr>
          <p:cNvSpPr txBox="1"/>
          <p:nvPr/>
        </p:nvSpPr>
        <p:spPr>
          <a:xfrm>
            <a:off x="1180816" y="5453656"/>
            <a:ext cx="3587952"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Conflict is unavoidable and happens in the workplace.</a:t>
            </a:r>
          </a:p>
        </p:txBody>
      </p:sp>
      <p:sp>
        <p:nvSpPr>
          <p:cNvPr id="9" name="TextBox 8">
            <a:extLst>
              <a:ext uri="{FF2B5EF4-FFF2-40B4-BE49-F238E27FC236}">
                <a16:creationId xmlns:a16="http://schemas.microsoft.com/office/drawing/2014/main" id="{8EC3941D-1B60-B900-3584-F145316DB502}"/>
              </a:ext>
            </a:extLst>
          </p:cNvPr>
          <p:cNvSpPr txBox="1"/>
          <p:nvPr/>
        </p:nvSpPr>
        <p:spPr>
          <a:xfrm>
            <a:off x="5346053" y="5464878"/>
            <a:ext cx="4146083"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Conflict is the same as a fight that has a win/lose result.</a:t>
            </a:r>
          </a:p>
        </p:txBody>
      </p:sp>
      <p:pic>
        <p:nvPicPr>
          <p:cNvPr id="13" name="Picture 12">
            <a:extLst>
              <a:ext uri="{FF2B5EF4-FFF2-40B4-BE49-F238E27FC236}">
                <a16:creationId xmlns:a16="http://schemas.microsoft.com/office/drawing/2014/main" id="{D9486516-DECE-9F26-CAD7-CD9914CFEBA5}"/>
              </a:ext>
            </a:extLst>
          </p:cNvPr>
          <p:cNvPicPr>
            <a:picLocks noChangeAspect="1"/>
          </p:cNvPicPr>
          <p:nvPr/>
        </p:nvPicPr>
        <p:blipFill>
          <a:blip r:embed="rId4"/>
          <a:srcRect b="50545"/>
          <a:stretch/>
        </p:blipFill>
        <p:spPr>
          <a:xfrm>
            <a:off x="1494655" y="3829517"/>
            <a:ext cx="2495340" cy="1234069"/>
          </a:xfrm>
          <a:prstGeom prst="rect">
            <a:avLst/>
          </a:prstGeom>
        </p:spPr>
      </p:pic>
      <p:pic>
        <p:nvPicPr>
          <p:cNvPr id="15" name="Picture 14">
            <a:extLst>
              <a:ext uri="{FF2B5EF4-FFF2-40B4-BE49-F238E27FC236}">
                <a16:creationId xmlns:a16="http://schemas.microsoft.com/office/drawing/2014/main" id="{52595EF2-A133-5B3E-CB9F-8E1AF72A3F5F}"/>
              </a:ext>
            </a:extLst>
          </p:cNvPr>
          <p:cNvPicPr>
            <a:picLocks noChangeAspect="1"/>
          </p:cNvPicPr>
          <p:nvPr/>
        </p:nvPicPr>
        <p:blipFill>
          <a:blip r:embed="rId4"/>
          <a:srcRect t="49784" b="7222"/>
          <a:stretch/>
        </p:blipFill>
        <p:spPr>
          <a:xfrm>
            <a:off x="6162779" y="4069517"/>
            <a:ext cx="2489553" cy="1070342"/>
          </a:xfrm>
          <a:prstGeom prst="rect">
            <a:avLst/>
          </a:prstGeom>
        </p:spPr>
      </p:pic>
      <p:sp>
        <p:nvSpPr>
          <p:cNvPr id="18" name="TextBox 17">
            <a:extLst>
              <a:ext uri="{FF2B5EF4-FFF2-40B4-BE49-F238E27FC236}">
                <a16:creationId xmlns:a16="http://schemas.microsoft.com/office/drawing/2014/main" id="{EC35AC87-8389-2A6F-CD71-AA74CEE7CD91}"/>
              </a:ext>
            </a:extLst>
          </p:cNvPr>
          <p:cNvSpPr txBox="1"/>
          <p:nvPr/>
        </p:nvSpPr>
        <p:spPr>
          <a:xfrm>
            <a:off x="465708" y="5282266"/>
            <a:ext cx="697627" cy="1015663"/>
          </a:xfrm>
          <a:prstGeom prst="rect">
            <a:avLst/>
          </a:prstGeom>
          <a:noFill/>
        </p:spPr>
        <p:txBody>
          <a:bodyPr wrap="none" rtlCol="0">
            <a:spAutoFit/>
          </a:bodyPr>
          <a:lstStyle/>
          <a:p>
            <a:r>
              <a:rPr lang="en-US" sz="6000" dirty="0">
                <a:latin typeface="Arial Black" panose="020B0A04020102020204" pitchFamily="34" charset="0"/>
              </a:rPr>
              <a:t>4</a:t>
            </a:r>
          </a:p>
        </p:txBody>
      </p:sp>
      <p:sp>
        <p:nvSpPr>
          <p:cNvPr id="20" name="TextBox 19">
            <a:extLst>
              <a:ext uri="{FF2B5EF4-FFF2-40B4-BE49-F238E27FC236}">
                <a16:creationId xmlns:a16="http://schemas.microsoft.com/office/drawing/2014/main" id="{DB337E32-78E1-D04E-7CD4-54D7AC9FB64C}"/>
              </a:ext>
            </a:extLst>
          </p:cNvPr>
          <p:cNvSpPr txBox="1"/>
          <p:nvPr/>
        </p:nvSpPr>
        <p:spPr>
          <a:xfrm>
            <a:off x="4709674" y="5299414"/>
            <a:ext cx="697627" cy="1015663"/>
          </a:xfrm>
          <a:prstGeom prst="rect">
            <a:avLst/>
          </a:prstGeom>
          <a:noFill/>
        </p:spPr>
        <p:txBody>
          <a:bodyPr wrap="none" rtlCol="0">
            <a:spAutoFit/>
          </a:bodyPr>
          <a:lstStyle/>
          <a:p>
            <a:r>
              <a:rPr lang="en-US" sz="6000" dirty="0">
                <a:latin typeface="Arial Black" panose="020B0A04020102020204" pitchFamily="34" charset="0"/>
              </a:rPr>
              <a:t>5</a:t>
            </a:r>
          </a:p>
        </p:txBody>
      </p:sp>
      <p:pic>
        <p:nvPicPr>
          <p:cNvPr id="8" name="Picture 7">
            <a:extLst>
              <a:ext uri="{FF2B5EF4-FFF2-40B4-BE49-F238E27FC236}">
                <a16:creationId xmlns:a16="http://schemas.microsoft.com/office/drawing/2014/main" id="{EBC46A98-B211-C79A-C0E4-BED8051E3730}"/>
              </a:ext>
            </a:extLst>
          </p:cNvPr>
          <p:cNvPicPr>
            <a:picLocks noChangeAspect="1"/>
          </p:cNvPicPr>
          <p:nvPr/>
        </p:nvPicPr>
        <p:blipFill>
          <a:blip r:embed="rId5"/>
          <a:stretch>
            <a:fillRect/>
          </a:stretch>
        </p:blipFill>
        <p:spPr>
          <a:xfrm>
            <a:off x="-243368" y="2574880"/>
            <a:ext cx="2839381" cy="2839381"/>
          </a:xfrm>
          <a:prstGeom prst="rect">
            <a:avLst/>
          </a:prstGeom>
        </p:spPr>
      </p:pic>
    </p:spTree>
    <p:extLst>
      <p:ext uri="{BB962C8B-B14F-4D97-AF65-F5344CB8AC3E}">
        <p14:creationId xmlns:p14="http://schemas.microsoft.com/office/powerpoint/2010/main" val="24555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anim calcmode="lin" valueType="num">
                                      <p:cBhvr>
                                        <p:cTn id="15" dur="2000" fill="hold"/>
                                        <p:tgtEl>
                                          <p:spTgt spid="15"/>
                                        </p:tgtEl>
                                        <p:attrNameLst>
                                          <p:attrName>ppt_w</p:attrName>
                                        </p:attrNameLst>
                                      </p:cBhvr>
                                      <p:tavLst>
                                        <p:tav tm="0" fmla="#ppt_w*sin(2.5*pi*$)">
                                          <p:val>
                                            <p:fltVal val="0"/>
                                          </p:val>
                                        </p:tav>
                                        <p:tav tm="100000">
                                          <p:val>
                                            <p:fltVal val="1"/>
                                          </p:val>
                                        </p:tav>
                                      </p:tavLst>
                                    </p:anim>
                                    <p:anim calcmode="lin" valueType="num">
                                      <p:cBhvr>
                                        <p:cTn id="16"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ame 21">
            <a:extLst>
              <a:ext uri="{FF2B5EF4-FFF2-40B4-BE49-F238E27FC236}">
                <a16:creationId xmlns:a16="http://schemas.microsoft.com/office/drawing/2014/main" id="{3BBB7832-C241-FDA2-9063-667230E1702E}"/>
              </a:ext>
            </a:extLst>
          </p:cNvPr>
          <p:cNvSpPr/>
          <p:nvPr/>
        </p:nvSpPr>
        <p:spPr>
          <a:xfrm>
            <a:off x="-1423686" y="-1"/>
            <a:ext cx="12905772" cy="9190299"/>
          </a:xfrm>
          <a:prstGeom prst="frame">
            <a:avLst>
              <a:gd name="adj1" fmla="val 18075"/>
            </a:avLst>
          </a:prstGeom>
          <a:gradFill>
            <a:gsLst>
              <a:gs pos="56000">
                <a:schemeClr val="accent4">
                  <a:lumMod val="75000"/>
                </a:schemeClr>
              </a:gs>
              <a:gs pos="87000">
                <a:schemeClr val="accent4">
                  <a:lumMod val="60000"/>
                  <a:lumOff val="40000"/>
                </a:schemeClr>
              </a:gs>
              <a:gs pos="76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A964F008-D868-0A88-FCBB-A2F5421A0538}"/>
              </a:ext>
            </a:extLst>
          </p:cNvPr>
          <p:cNvSpPr txBox="1"/>
          <p:nvPr/>
        </p:nvSpPr>
        <p:spPr>
          <a:xfrm>
            <a:off x="462990" y="11570"/>
            <a:ext cx="7585282" cy="1569660"/>
          </a:xfrm>
          <a:prstGeom prst="rect">
            <a:avLst/>
          </a:prstGeom>
          <a:noFill/>
        </p:spPr>
        <p:txBody>
          <a:bodyPr wrap="none" rtlCol="0">
            <a:spAutoFit/>
          </a:bodyPr>
          <a:lstStyle/>
          <a:p>
            <a:r>
              <a:rPr lang="en-US" sz="4800" b="1" dirty="0">
                <a:solidFill>
                  <a:schemeClr val="bg1"/>
                </a:solidFill>
                <a:latin typeface="Arial Black" panose="020B0A04020102020204" pitchFamily="34" charset="0"/>
              </a:rPr>
              <a:t>Sources of Workplace</a:t>
            </a:r>
          </a:p>
          <a:p>
            <a:r>
              <a:rPr lang="en-US" sz="4800" b="1" dirty="0">
                <a:solidFill>
                  <a:schemeClr val="bg1"/>
                </a:solidFill>
                <a:latin typeface="Arial Black" panose="020B0A04020102020204" pitchFamily="34" charset="0"/>
              </a:rPr>
              <a:t>Conflict</a:t>
            </a:r>
          </a:p>
        </p:txBody>
      </p:sp>
      <p:grpSp>
        <p:nvGrpSpPr>
          <p:cNvPr id="19" name="Group 18">
            <a:extLst>
              <a:ext uri="{FF2B5EF4-FFF2-40B4-BE49-F238E27FC236}">
                <a16:creationId xmlns:a16="http://schemas.microsoft.com/office/drawing/2014/main" id="{C99D9F3E-A49C-A577-5D64-08BC72C9A046}"/>
              </a:ext>
            </a:extLst>
          </p:cNvPr>
          <p:cNvGrpSpPr/>
          <p:nvPr/>
        </p:nvGrpSpPr>
        <p:grpSpPr>
          <a:xfrm>
            <a:off x="370383" y="1805649"/>
            <a:ext cx="3229337" cy="2442258"/>
            <a:chOff x="370383" y="1805649"/>
            <a:chExt cx="3229337" cy="2442258"/>
          </a:xfrm>
        </p:grpSpPr>
        <p:sp>
          <p:nvSpPr>
            <p:cNvPr id="2" name="Explosion: 8 Points 1">
              <a:extLst>
                <a:ext uri="{FF2B5EF4-FFF2-40B4-BE49-F238E27FC236}">
                  <a16:creationId xmlns:a16="http://schemas.microsoft.com/office/drawing/2014/main" id="{B78F6F77-A4C2-F178-A1BC-6308CB08684A}"/>
                </a:ext>
              </a:extLst>
            </p:cNvPr>
            <p:cNvSpPr/>
            <p:nvPr/>
          </p:nvSpPr>
          <p:spPr>
            <a:xfrm>
              <a:off x="370383" y="1805649"/>
              <a:ext cx="3229337" cy="2442258"/>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DE27E07-8A66-38AD-D5D8-B4960BD02463}"/>
                </a:ext>
              </a:extLst>
            </p:cNvPr>
            <p:cNvSpPr txBox="1"/>
            <p:nvPr/>
          </p:nvSpPr>
          <p:spPr>
            <a:xfrm>
              <a:off x="823608" y="2550365"/>
              <a:ext cx="2276585" cy="707886"/>
            </a:xfrm>
            <a:prstGeom prst="rect">
              <a:avLst/>
            </a:prstGeom>
            <a:noFill/>
          </p:spPr>
          <p:txBody>
            <a:bodyPr wrap="none" rtlCol="0">
              <a:spAutoFit/>
            </a:bodyPr>
            <a:lstStyle/>
            <a:p>
              <a:pPr algn="ctr"/>
              <a:r>
                <a:rPr lang="en-US" sz="2000" dirty="0">
                  <a:latin typeface="Poppins" panose="00000500000000000000" pitchFamily="2" charset="0"/>
                  <a:cs typeface="Poppins" panose="00000500000000000000" pitchFamily="2" charset="0"/>
                </a:rPr>
                <a:t>Poor</a:t>
              </a:r>
            </a:p>
            <a:p>
              <a:pPr algn="ctr"/>
              <a:r>
                <a:rPr lang="en-US" sz="2000" dirty="0">
                  <a:latin typeface="Poppins" panose="00000500000000000000" pitchFamily="2" charset="0"/>
                  <a:cs typeface="Poppins" panose="00000500000000000000" pitchFamily="2" charset="0"/>
                </a:rPr>
                <a:t>Communication</a:t>
              </a:r>
            </a:p>
          </p:txBody>
        </p:sp>
      </p:grpSp>
      <p:grpSp>
        <p:nvGrpSpPr>
          <p:cNvPr id="21" name="Group 20">
            <a:extLst>
              <a:ext uri="{FF2B5EF4-FFF2-40B4-BE49-F238E27FC236}">
                <a16:creationId xmlns:a16="http://schemas.microsoft.com/office/drawing/2014/main" id="{A6C946E6-1263-E591-0B06-3609BC58C98E}"/>
              </a:ext>
            </a:extLst>
          </p:cNvPr>
          <p:cNvGrpSpPr/>
          <p:nvPr/>
        </p:nvGrpSpPr>
        <p:grpSpPr>
          <a:xfrm>
            <a:off x="6427796" y="1832649"/>
            <a:ext cx="3229337" cy="2442258"/>
            <a:chOff x="6497246" y="1786349"/>
            <a:chExt cx="3229337" cy="2442258"/>
          </a:xfrm>
        </p:grpSpPr>
        <p:sp>
          <p:nvSpPr>
            <p:cNvPr id="5" name="Explosion: 8 Points 4">
              <a:extLst>
                <a:ext uri="{FF2B5EF4-FFF2-40B4-BE49-F238E27FC236}">
                  <a16:creationId xmlns:a16="http://schemas.microsoft.com/office/drawing/2014/main" id="{BF1A7BFC-A93E-D4C8-44EA-3CEFC0073696}"/>
                </a:ext>
              </a:extLst>
            </p:cNvPr>
            <p:cNvSpPr/>
            <p:nvPr/>
          </p:nvSpPr>
          <p:spPr>
            <a:xfrm>
              <a:off x="6497246" y="1786349"/>
              <a:ext cx="3229337" cy="2442258"/>
            </a:xfrm>
            <a:prstGeom prst="irregularSeal1">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163F51A-82E6-2E54-A3AF-4B3A4F997DBF}"/>
                </a:ext>
              </a:extLst>
            </p:cNvPr>
            <p:cNvSpPr txBox="1"/>
            <p:nvPr/>
          </p:nvSpPr>
          <p:spPr>
            <a:xfrm>
              <a:off x="7281568" y="2608240"/>
              <a:ext cx="1677061" cy="707886"/>
            </a:xfrm>
            <a:prstGeom prst="rect">
              <a:avLst/>
            </a:prstGeom>
            <a:noFill/>
          </p:spPr>
          <p:txBody>
            <a:bodyPr wrap="none" rtlCol="0">
              <a:spAutoFit/>
            </a:bodyPr>
            <a:lstStyle/>
            <a:p>
              <a:pPr algn="ctr"/>
              <a:r>
                <a:rPr lang="en-US" sz="2000" dirty="0">
                  <a:latin typeface="Poppins" panose="00000500000000000000" pitchFamily="2" charset="0"/>
                  <a:cs typeface="Poppins" panose="00000500000000000000" pitchFamily="2" charset="0"/>
                </a:rPr>
                <a:t>Inadequate</a:t>
              </a:r>
            </a:p>
            <a:p>
              <a:pPr algn="ctr"/>
              <a:r>
                <a:rPr lang="en-US" sz="2000" dirty="0">
                  <a:latin typeface="Poppins" panose="00000500000000000000" pitchFamily="2" charset="0"/>
                  <a:cs typeface="Poppins" panose="00000500000000000000" pitchFamily="2" charset="0"/>
                </a:rPr>
                <a:t>Training</a:t>
              </a:r>
            </a:p>
          </p:txBody>
        </p:sp>
      </p:grpSp>
      <p:grpSp>
        <p:nvGrpSpPr>
          <p:cNvPr id="26" name="Group 25">
            <a:extLst>
              <a:ext uri="{FF2B5EF4-FFF2-40B4-BE49-F238E27FC236}">
                <a16:creationId xmlns:a16="http://schemas.microsoft.com/office/drawing/2014/main" id="{30FDC038-2391-529E-4EDF-F076DBE50EDB}"/>
              </a:ext>
            </a:extLst>
          </p:cNvPr>
          <p:cNvGrpSpPr/>
          <p:nvPr/>
        </p:nvGrpSpPr>
        <p:grpSpPr>
          <a:xfrm>
            <a:off x="3466143" y="3350852"/>
            <a:ext cx="3229337" cy="2442258"/>
            <a:chOff x="3466143" y="3350852"/>
            <a:chExt cx="3229337" cy="2442258"/>
          </a:xfrm>
        </p:grpSpPr>
        <p:sp>
          <p:nvSpPr>
            <p:cNvPr id="4" name="Explosion: 8 Points 3">
              <a:extLst>
                <a:ext uri="{FF2B5EF4-FFF2-40B4-BE49-F238E27FC236}">
                  <a16:creationId xmlns:a16="http://schemas.microsoft.com/office/drawing/2014/main" id="{4162985A-3D87-4851-20CA-E9DE2AA22B3E}"/>
                </a:ext>
              </a:extLst>
            </p:cNvPr>
            <p:cNvSpPr/>
            <p:nvPr/>
          </p:nvSpPr>
          <p:spPr>
            <a:xfrm>
              <a:off x="3466143" y="3350852"/>
              <a:ext cx="3229337" cy="2442258"/>
            </a:xfrm>
            <a:prstGeom prst="irregularSeal1">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48496EB-19F9-58F0-1360-FC002FD4CDC7}"/>
                </a:ext>
              </a:extLst>
            </p:cNvPr>
            <p:cNvSpPr txBox="1"/>
            <p:nvPr/>
          </p:nvSpPr>
          <p:spPr>
            <a:xfrm>
              <a:off x="4128057" y="4126453"/>
              <a:ext cx="1848583" cy="707886"/>
            </a:xfrm>
            <a:prstGeom prst="rect">
              <a:avLst/>
            </a:prstGeom>
            <a:noFill/>
          </p:spPr>
          <p:txBody>
            <a:bodyPr wrap="none" rtlCol="0">
              <a:spAutoFit/>
            </a:bodyPr>
            <a:lstStyle/>
            <a:p>
              <a:pPr algn="ctr"/>
              <a:r>
                <a:rPr lang="en-US" sz="2000" dirty="0">
                  <a:latin typeface="Poppins" panose="00000500000000000000" pitchFamily="2" charset="0"/>
                  <a:cs typeface="Poppins" panose="00000500000000000000" pitchFamily="2" charset="0"/>
                </a:rPr>
                <a:t>Poor</a:t>
              </a:r>
            </a:p>
            <a:p>
              <a:pPr algn="ctr"/>
              <a:r>
                <a:rPr lang="en-US" sz="2000" dirty="0">
                  <a:latin typeface="Poppins" panose="00000500000000000000" pitchFamily="2" charset="0"/>
                  <a:cs typeface="Poppins" panose="00000500000000000000" pitchFamily="2" charset="0"/>
                </a:rPr>
                <a:t>Performance</a:t>
              </a:r>
            </a:p>
          </p:txBody>
        </p:sp>
      </p:grpSp>
      <p:grpSp>
        <p:nvGrpSpPr>
          <p:cNvPr id="24" name="Group 23">
            <a:extLst>
              <a:ext uri="{FF2B5EF4-FFF2-40B4-BE49-F238E27FC236}">
                <a16:creationId xmlns:a16="http://schemas.microsoft.com/office/drawing/2014/main" id="{A3C39289-3D8E-27CA-DCCA-14160B5BD9A5}"/>
              </a:ext>
            </a:extLst>
          </p:cNvPr>
          <p:cNvGrpSpPr/>
          <p:nvPr/>
        </p:nvGrpSpPr>
        <p:grpSpPr>
          <a:xfrm>
            <a:off x="379091" y="4939469"/>
            <a:ext cx="3229337" cy="2442258"/>
            <a:chOff x="379091" y="4939469"/>
            <a:chExt cx="3229337" cy="2442258"/>
          </a:xfrm>
        </p:grpSpPr>
        <p:sp>
          <p:nvSpPr>
            <p:cNvPr id="10" name="Explosion: 8 Points 9">
              <a:extLst>
                <a:ext uri="{FF2B5EF4-FFF2-40B4-BE49-F238E27FC236}">
                  <a16:creationId xmlns:a16="http://schemas.microsoft.com/office/drawing/2014/main" id="{B1F8AFF8-76DA-06C9-28CE-D3DEFC2B125B}"/>
                </a:ext>
              </a:extLst>
            </p:cNvPr>
            <p:cNvSpPr/>
            <p:nvPr/>
          </p:nvSpPr>
          <p:spPr>
            <a:xfrm>
              <a:off x="379091" y="4939469"/>
              <a:ext cx="3229337" cy="2442258"/>
            </a:xfrm>
            <a:prstGeom prst="irregularSeal1">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3EB52F-A525-84E3-E441-E1EFE9059BD8}"/>
                </a:ext>
              </a:extLst>
            </p:cNvPr>
            <p:cNvSpPr txBox="1"/>
            <p:nvPr/>
          </p:nvSpPr>
          <p:spPr>
            <a:xfrm>
              <a:off x="1010014" y="5735265"/>
              <a:ext cx="1859805" cy="707886"/>
            </a:xfrm>
            <a:prstGeom prst="rect">
              <a:avLst/>
            </a:prstGeom>
            <a:noFill/>
          </p:spPr>
          <p:txBody>
            <a:bodyPr wrap="none" rtlCol="0">
              <a:spAutoFit/>
            </a:bodyPr>
            <a:lstStyle/>
            <a:p>
              <a:pPr algn="ctr"/>
              <a:r>
                <a:rPr lang="en-US" sz="2000" dirty="0">
                  <a:latin typeface="Poppins" panose="00000500000000000000" pitchFamily="2" charset="0"/>
                  <a:cs typeface="Poppins" panose="00000500000000000000" pitchFamily="2" charset="0"/>
                </a:rPr>
                <a:t>Tardiness &amp;</a:t>
              </a:r>
            </a:p>
            <a:p>
              <a:pPr algn="ctr"/>
              <a:r>
                <a:rPr lang="en-US" sz="2000" dirty="0">
                  <a:latin typeface="Poppins" panose="00000500000000000000" pitchFamily="2" charset="0"/>
                  <a:cs typeface="Poppins" panose="00000500000000000000" pitchFamily="2" charset="0"/>
                </a:rPr>
                <a:t>Absenteeism</a:t>
              </a:r>
            </a:p>
          </p:txBody>
        </p:sp>
      </p:grpSp>
      <p:grpSp>
        <p:nvGrpSpPr>
          <p:cNvPr id="25" name="Group 24">
            <a:extLst>
              <a:ext uri="{FF2B5EF4-FFF2-40B4-BE49-F238E27FC236}">
                <a16:creationId xmlns:a16="http://schemas.microsoft.com/office/drawing/2014/main" id="{DCB6F6D8-A300-D4CB-3CA0-FE0C9318A308}"/>
              </a:ext>
            </a:extLst>
          </p:cNvPr>
          <p:cNvGrpSpPr/>
          <p:nvPr/>
        </p:nvGrpSpPr>
        <p:grpSpPr>
          <a:xfrm>
            <a:off x="6425396" y="4933661"/>
            <a:ext cx="3229337" cy="2442258"/>
            <a:chOff x="6425396" y="4933661"/>
            <a:chExt cx="3229337" cy="2442258"/>
          </a:xfrm>
        </p:grpSpPr>
        <p:sp>
          <p:nvSpPr>
            <p:cNvPr id="7" name="Explosion: 8 Points 6">
              <a:extLst>
                <a:ext uri="{FF2B5EF4-FFF2-40B4-BE49-F238E27FC236}">
                  <a16:creationId xmlns:a16="http://schemas.microsoft.com/office/drawing/2014/main" id="{7FA11C6D-9F9B-4EFD-0998-FB63F1833F8A}"/>
                </a:ext>
              </a:extLst>
            </p:cNvPr>
            <p:cNvSpPr/>
            <p:nvPr/>
          </p:nvSpPr>
          <p:spPr>
            <a:xfrm>
              <a:off x="6425396" y="4933661"/>
              <a:ext cx="3229337" cy="2442258"/>
            </a:xfrm>
            <a:prstGeom prst="irregularSeal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6043F8F-9E60-51F0-D4E1-84E025A037B6}"/>
                </a:ext>
              </a:extLst>
            </p:cNvPr>
            <p:cNvSpPr txBox="1"/>
            <p:nvPr/>
          </p:nvSpPr>
          <p:spPr>
            <a:xfrm>
              <a:off x="7529102" y="5740202"/>
              <a:ext cx="1059906" cy="707886"/>
            </a:xfrm>
            <a:prstGeom prst="rect">
              <a:avLst/>
            </a:prstGeom>
            <a:noFill/>
          </p:spPr>
          <p:txBody>
            <a:bodyPr wrap="none" rtlCol="0">
              <a:spAutoFit/>
            </a:bodyPr>
            <a:lstStyle/>
            <a:p>
              <a:pPr algn="ctr"/>
              <a:r>
                <a:rPr lang="en-US" sz="2000" dirty="0">
                  <a:latin typeface="Poppins" panose="00000500000000000000" pitchFamily="2" charset="0"/>
                  <a:cs typeface="Poppins" panose="00000500000000000000" pitchFamily="2" charset="0"/>
                </a:rPr>
                <a:t>Poor </a:t>
              </a:r>
            </a:p>
            <a:p>
              <a:pPr algn="ctr"/>
              <a:r>
                <a:rPr lang="en-US" sz="2000" dirty="0">
                  <a:latin typeface="Poppins" panose="00000500000000000000" pitchFamily="2" charset="0"/>
                  <a:cs typeface="Poppins" panose="00000500000000000000" pitchFamily="2" charset="0"/>
                </a:rPr>
                <a:t>Morale</a:t>
              </a:r>
            </a:p>
          </p:txBody>
        </p:sp>
      </p:grpSp>
    </p:spTree>
    <p:extLst>
      <p:ext uri="{BB962C8B-B14F-4D97-AF65-F5344CB8AC3E}">
        <p14:creationId xmlns:p14="http://schemas.microsoft.com/office/powerpoint/2010/main" val="222656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000" fill="hold"/>
                                        <p:tgtEl>
                                          <p:spTgt spid="19"/>
                                        </p:tgtEl>
                                        <p:attrNameLst>
                                          <p:attrName>ppt_w</p:attrName>
                                        </p:attrNameLst>
                                      </p:cBhvr>
                                      <p:tavLst>
                                        <p:tav tm="0">
                                          <p:val>
                                            <p:fltVal val="0"/>
                                          </p:val>
                                        </p:tav>
                                        <p:tav tm="100000">
                                          <p:val>
                                            <p:strVal val="#ppt_w"/>
                                          </p:val>
                                        </p:tav>
                                      </p:tavLst>
                                    </p:anim>
                                    <p:anim calcmode="lin" valueType="num">
                                      <p:cBhvr>
                                        <p:cTn id="8" dur="2000" fill="hold"/>
                                        <p:tgtEl>
                                          <p:spTgt spid="19"/>
                                        </p:tgtEl>
                                        <p:attrNameLst>
                                          <p:attrName>ppt_h</p:attrName>
                                        </p:attrNameLst>
                                      </p:cBhvr>
                                      <p:tavLst>
                                        <p:tav tm="0">
                                          <p:val>
                                            <p:fltVal val="0"/>
                                          </p:val>
                                        </p:tav>
                                        <p:tav tm="100000">
                                          <p:val>
                                            <p:strVal val="#ppt_h"/>
                                          </p:val>
                                        </p:tav>
                                      </p:tavLst>
                                    </p:anim>
                                    <p:animEffect transition="in" filter="fade">
                                      <p:cBhvr>
                                        <p:cTn id="9" dur="2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2000" fill="hold"/>
                                        <p:tgtEl>
                                          <p:spTgt spid="21"/>
                                        </p:tgtEl>
                                        <p:attrNameLst>
                                          <p:attrName>ppt_w</p:attrName>
                                        </p:attrNameLst>
                                      </p:cBhvr>
                                      <p:tavLst>
                                        <p:tav tm="0">
                                          <p:val>
                                            <p:fltVal val="0"/>
                                          </p:val>
                                        </p:tav>
                                        <p:tav tm="100000">
                                          <p:val>
                                            <p:strVal val="#ppt_w"/>
                                          </p:val>
                                        </p:tav>
                                      </p:tavLst>
                                    </p:anim>
                                    <p:anim calcmode="lin" valueType="num">
                                      <p:cBhvr>
                                        <p:cTn id="15" dur="2000" fill="hold"/>
                                        <p:tgtEl>
                                          <p:spTgt spid="21"/>
                                        </p:tgtEl>
                                        <p:attrNameLst>
                                          <p:attrName>ppt_h</p:attrName>
                                        </p:attrNameLst>
                                      </p:cBhvr>
                                      <p:tavLst>
                                        <p:tav tm="0">
                                          <p:val>
                                            <p:fltVal val="0"/>
                                          </p:val>
                                        </p:tav>
                                        <p:tav tm="100000">
                                          <p:val>
                                            <p:strVal val="#ppt_h"/>
                                          </p:val>
                                        </p:tav>
                                      </p:tavLst>
                                    </p:anim>
                                    <p:animEffect transition="in" filter="fade">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2000" fill="hold"/>
                                        <p:tgtEl>
                                          <p:spTgt spid="26"/>
                                        </p:tgtEl>
                                        <p:attrNameLst>
                                          <p:attrName>ppt_w</p:attrName>
                                        </p:attrNameLst>
                                      </p:cBhvr>
                                      <p:tavLst>
                                        <p:tav tm="0">
                                          <p:val>
                                            <p:fltVal val="0"/>
                                          </p:val>
                                        </p:tav>
                                        <p:tav tm="100000">
                                          <p:val>
                                            <p:strVal val="#ppt_w"/>
                                          </p:val>
                                        </p:tav>
                                      </p:tavLst>
                                    </p:anim>
                                    <p:anim calcmode="lin" valueType="num">
                                      <p:cBhvr>
                                        <p:cTn id="22" dur="2000" fill="hold"/>
                                        <p:tgtEl>
                                          <p:spTgt spid="26"/>
                                        </p:tgtEl>
                                        <p:attrNameLst>
                                          <p:attrName>ppt_h</p:attrName>
                                        </p:attrNameLst>
                                      </p:cBhvr>
                                      <p:tavLst>
                                        <p:tav tm="0">
                                          <p:val>
                                            <p:fltVal val="0"/>
                                          </p:val>
                                        </p:tav>
                                        <p:tav tm="100000">
                                          <p:val>
                                            <p:strVal val="#ppt_h"/>
                                          </p:val>
                                        </p:tav>
                                      </p:tavLst>
                                    </p:anim>
                                    <p:animEffect transition="in" filter="fade">
                                      <p:cBhvr>
                                        <p:cTn id="23" dur="20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2000" fill="hold"/>
                                        <p:tgtEl>
                                          <p:spTgt spid="24"/>
                                        </p:tgtEl>
                                        <p:attrNameLst>
                                          <p:attrName>ppt_w</p:attrName>
                                        </p:attrNameLst>
                                      </p:cBhvr>
                                      <p:tavLst>
                                        <p:tav tm="0">
                                          <p:val>
                                            <p:fltVal val="0"/>
                                          </p:val>
                                        </p:tav>
                                        <p:tav tm="100000">
                                          <p:val>
                                            <p:strVal val="#ppt_w"/>
                                          </p:val>
                                        </p:tav>
                                      </p:tavLst>
                                    </p:anim>
                                    <p:anim calcmode="lin" valueType="num">
                                      <p:cBhvr>
                                        <p:cTn id="29" dur="2000" fill="hold"/>
                                        <p:tgtEl>
                                          <p:spTgt spid="24"/>
                                        </p:tgtEl>
                                        <p:attrNameLst>
                                          <p:attrName>ppt_h</p:attrName>
                                        </p:attrNameLst>
                                      </p:cBhvr>
                                      <p:tavLst>
                                        <p:tav tm="0">
                                          <p:val>
                                            <p:fltVal val="0"/>
                                          </p:val>
                                        </p:tav>
                                        <p:tav tm="100000">
                                          <p:val>
                                            <p:strVal val="#ppt_h"/>
                                          </p:val>
                                        </p:tav>
                                      </p:tavLst>
                                    </p:anim>
                                    <p:animEffect transition="in" filter="fade">
                                      <p:cBhvr>
                                        <p:cTn id="30" dur="2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2000" fill="hold"/>
                                        <p:tgtEl>
                                          <p:spTgt spid="25"/>
                                        </p:tgtEl>
                                        <p:attrNameLst>
                                          <p:attrName>ppt_w</p:attrName>
                                        </p:attrNameLst>
                                      </p:cBhvr>
                                      <p:tavLst>
                                        <p:tav tm="0">
                                          <p:val>
                                            <p:fltVal val="0"/>
                                          </p:val>
                                        </p:tav>
                                        <p:tav tm="100000">
                                          <p:val>
                                            <p:strVal val="#ppt_w"/>
                                          </p:val>
                                        </p:tav>
                                      </p:tavLst>
                                    </p:anim>
                                    <p:anim calcmode="lin" valueType="num">
                                      <p:cBhvr>
                                        <p:cTn id="36" dur="2000" fill="hold"/>
                                        <p:tgtEl>
                                          <p:spTgt spid="25"/>
                                        </p:tgtEl>
                                        <p:attrNameLst>
                                          <p:attrName>ppt_h</p:attrName>
                                        </p:attrNameLst>
                                      </p:cBhvr>
                                      <p:tavLst>
                                        <p:tav tm="0">
                                          <p:val>
                                            <p:fltVal val="0"/>
                                          </p:val>
                                        </p:tav>
                                        <p:tav tm="100000">
                                          <p:val>
                                            <p:strVal val="#ppt_h"/>
                                          </p:val>
                                        </p:tav>
                                      </p:tavLst>
                                    </p:anim>
                                    <p:animEffect transition="in" filter="fade">
                                      <p:cBhvr>
                                        <p:cTn id="3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2A9E35-CB79-4195-A70C-63D2606A25A7}"/>
</file>

<file path=customXml/itemProps2.xml><?xml version="1.0" encoding="utf-8"?>
<ds:datastoreItem xmlns:ds="http://schemas.openxmlformats.org/officeDocument/2006/customXml" ds:itemID="{D95206E2-0D01-4F77-8FFE-2FC0B3C67A6E}"/>
</file>

<file path=customXml/itemProps3.xml><?xml version="1.0" encoding="utf-8"?>
<ds:datastoreItem xmlns:ds="http://schemas.openxmlformats.org/officeDocument/2006/customXml" ds:itemID="{DC0A856E-CD60-4070-AFF7-37E7FC128A01}"/>
</file>

<file path=docProps/app.xml><?xml version="1.0" encoding="utf-8"?>
<Properties xmlns="http://schemas.openxmlformats.org/officeDocument/2006/extended-properties" xmlns:vt="http://schemas.openxmlformats.org/officeDocument/2006/docPropsVTypes">
  <Template>Office Theme</Template>
  <TotalTime>1500</TotalTime>
  <Words>2079</Words>
  <Application>Microsoft Office PowerPoint</Application>
  <PresentationFormat>Custom</PresentationFormat>
  <Paragraphs>281</Paragraphs>
  <Slides>34</Slides>
  <Notes>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Aptos</vt:lpstr>
      <vt:lpstr>Aptos Black</vt:lpstr>
      <vt:lpstr>Aptos Display</vt:lpstr>
      <vt:lpstr>Arial</vt:lpstr>
      <vt:lpstr>Arial Black</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Outhay, James</dc:creator>
  <cp:lastModifiedBy>Outhay, James</cp:lastModifiedBy>
  <cp:revision>65</cp:revision>
  <dcterms:created xsi:type="dcterms:W3CDTF">2024-09-26T18:19:39Z</dcterms:created>
  <dcterms:modified xsi:type="dcterms:W3CDTF">2024-10-04T22:24:53Z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ies>
</file>